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7"/>
  </p:notesMasterIdLst>
  <p:handoutMasterIdLst>
    <p:handoutMasterId r:id="rId28"/>
  </p:handoutMasterIdLst>
  <p:sldIdLst>
    <p:sldId id="416" r:id="rId3"/>
    <p:sldId id="445" r:id="rId4"/>
    <p:sldId id="462" r:id="rId5"/>
    <p:sldId id="424" r:id="rId6"/>
    <p:sldId id="463" r:id="rId7"/>
    <p:sldId id="464" r:id="rId8"/>
    <p:sldId id="451" r:id="rId9"/>
    <p:sldId id="411" r:id="rId10"/>
    <p:sldId id="412" r:id="rId11"/>
    <p:sldId id="448" r:id="rId12"/>
    <p:sldId id="470" r:id="rId13"/>
    <p:sldId id="460" r:id="rId14"/>
    <p:sldId id="449" r:id="rId15"/>
    <p:sldId id="461" r:id="rId16"/>
    <p:sldId id="468" r:id="rId17"/>
    <p:sldId id="469" r:id="rId18"/>
    <p:sldId id="471" r:id="rId19"/>
    <p:sldId id="465" r:id="rId20"/>
    <p:sldId id="466" r:id="rId21"/>
    <p:sldId id="467" r:id="rId22"/>
    <p:sldId id="432" r:id="rId23"/>
    <p:sldId id="433" r:id="rId24"/>
    <p:sldId id="472" r:id="rId25"/>
    <p:sldId id="417" r:id="rId26"/>
  </p:sldIdLst>
  <p:sldSz cx="9144000" cy="6858000" type="screen4x3"/>
  <p:notesSz cx="6669088" cy="992663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70A88"/>
    <a:srgbClr val="48075E"/>
    <a:srgbClr val="D4AEDC"/>
    <a:srgbClr val="8D2F65"/>
    <a:srgbClr val="E17C35"/>
    <a:srgbClr val="CC3399"/>
    <a:srgbClr val="F37325"/>
    <a:srgbClr val="FF33CC"/>
    <a:srgbClr val="DA420E"/>
    <a:srgbClr val="3E07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9" autoAdjust="0"/>
    <p:restoredTop sz="83513" autoAdjust="0"/>
  </p:normalViewPr>
  <p:slideViewPr>
    <p:cSldViewPr snapToGrid="0" snapToObjects="1">
      <p:cViewPr varScale="1">
        <p:scale>
          <a:sx n="76" d="100"/>
          <a:sy n="76" d="100"/>
        </p:scale>
        <p:origin x="9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9B175F2-DCE4-41AE-9480-91FFB8FC5AD7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F08A767-7C13-47CD-A750-FC5A42FD41B3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BA8299D-E4B5-4BA4-905A-4B79641B0E7B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01B8DDC-2043-4C4E-9EBE-A6DDB52594A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1B8DDC-2043-4C4E-9EBE-A6DDB52594A2}" type="slidenum">
              <a:rPr lang="nl-NL" smtClean="0"/>
              <a:pPr>
                <a:defRPr/>
              </a:pPr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jdelijke aanduiding voor dia-afbeelding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 dirty="0"/>
          </a:p>
        </p:txBody>
      </p:sp>
      <p:sp>
        <p:nvSpPr>
          <p:cNvPr id="30723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66BE789-3B2B-463C-8048-31407254503C}" type="slidenum">
              <a:rPr lang="nl-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567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jdelijke aanduiding voor dia-afbeelding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30723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9CF012-2FD1-428F-A9D4-F0F8F037F4D0}" type="slidenum">
              <a:rPr lang="nl-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nl-N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0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jdelijke aanduiding voor dia-afbeelding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30723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9CF012-2FD1-428F-A9D4-F0F8F037F4D0}" type="slidenum">
              <a:rPr lang="nl-NL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nl-NL"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29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9163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Als we </a:t>
            </a:r>
            <a:r>
              <a:rPr lang="nl-NL" dirty="0" err="1"/>
              <a:t>gevens</a:t>
            </a:r>
            <a:r>
              <a:rPr lang="nl-NL" baseline="0" dirty="0"/>
              <a:t> over de organisatiegrenzen sturen dan</a:t>
            </a:r>
            <a:r>
              <a:rPr lang="nl-NL" dirty="0"/>
              <a:t> heeft</a:t>
            </a:r>
            <a:r>
              <a:rPr lang="nl-NL" baseline="0" dirty="0"/>
              <a:t> het meerwaarde als deze systemen onderling met elkaar kunnen praten zodat we gegevens kunnen hergebruiken. Daarom is standaardisatie van koppelvlakken belangrijk.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B17B-ABB4-4879-9E7C-3581F3EAB56D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909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nl-NL" sz="1200" dirty="0">
                <a:solidFill>
                  <a:srgbClr val="000000"/>
                </a:solidFill>
                <a:latin typeface="Verdana" pitchFamily="34" charset="0"/>
              </a:rPr>
              <a:t>Om dit</a:t>
            </a:r>
            <a:r>
              <a:rPr lang="nl-NL" sz="1200" baseline="0" dirty="0">
                <a:solidFill>
                  <a:srgbClr val="000000"/>
                </a:solidFill>
                <a:latin typeface="Verdana" pitchFamily="34" charset="0"/>
              </a:rPr>
              <a:t> proces te bevorderen is in </a:t>
            </a:r>
            <a:r>
              <a:rPr lang="nl-NL" sz="1200" dirty="0" err="1">
                <a:solidFill>
                  <a:srgbClr val="000000"/>
                </a:solidFill>
                <a:latin typeface="Verdana" pitchFamily="34" charset="0"/>
              </a:rPr>
              <a:t>in</a:t>
            </a:r>
            <a:r>
              <a:rPr lang="nl-NL" sz="1200" dirty="0">
                <a:solidFill>
                  <a:srgbClr val="000000"/>
                </a:solidFill>
                <a:latin typeface="Verdana" pitchFamily="34" charset="0"/>
              </a:rPr>
              <a:t> 2006 door</a:t>
            </a:r>
            <a:r>
              <a:rPr lang="nl-NL" sz="1200" baseline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nl-NL" sz="1200" dirty="0">
                <a:solidFill>
                  <a:srgbClr val="000000"/>
                </a:solidFill>
                <a:latin typeface="Verdana" pitchFamily="34" charset="0"/>
              </a:rPr>
              <a:t>het kabinet het college en forum opgericht. Het doel van h</a:t>
            </a:r>
            <a:r>
              <a:rPr lang="nl-NL" dirty="0"/>
              <a:t>et Forum standaardisatie is dan ook het overheidsbreed bevorderen van het gebruik van Open Standaarden. Met als doel:</a:t>
            </a:r>
            <a:r>
              <a:rPr lang="nl-NL" baseline="0" dirty="0"/>
              <a:t> </a:t>
            </a:r>
            <a:r>
              <a:rPr lang="nl-NL" u="sng" baseline="0" dirty="0"/>
              <a:t>interoperabiliteit</a:t>
            </a:r>
            <a:r>
              <a:rPr lang="nl-NL" u="none" baseline="0" dirty="0"/>
              <a:t>, </a:t>
            </a:r>
            <a:r>
              <a:rPr lang="nl-NL" u="sng" baseline="0" dirty="0"/>
              <a:t>hergebruik van gegevens</a:t>
            </a:r>
            <a:endParaRPr lang="nl-NL" u="sng" dirty="0"/>
          </a:p>
          <a:p>
            <a:r>
              <a:rPr lang="nl-NL" dirty="0"/>
              <a:t>Forum =</a:t>
            </a:r>
            <a:r>
              <a:rPr lang="nl-NL" baseline="0" dirty="0"/>
              <a:t> vertegenwoordigers </a:t>
            </a:r>
            <a:r>
              <a:rPr lang="nl-NL" dirty="0"/>
              <a:t>van de overheid, het bedrijfsleven en de wetenschap</a:t>
            </a:r>
          </a:p>
          <a:p>
            <a:r>
              <a:rPr lang="nl-NL" dirty="0"/>
              <a:t>Het College =</a:t>
            </a:r>
            <a:r>
              <a:rPr lang="nl-NL" baseline="0" dirty="0"/>
              <a:t> </a:t>
            </a:r>
            <a:r>
              <a:rPr lang="nl-NL" dirty="0"/>
              <a:t>bestaat uit 16 topambtenaren van verschillende overheidsorganisaties : vanuit VWS is dat </a:t>
            </a:r>
            <a:r>
              <a:rPr lang="nl-NL" dirty="0" err="1"/>
              <a:t>Leon</a:t>
            </a:r>
            <a:r>
              <a:rPr lang="nl-NL" dirty="0"/>
              <a:t> van </a:t>
            </a:r>
            <a:r>
              <a:rPr lang="nl-NL" dirty="0" err="1"/>
              <a:t>Halder</a:t>
            </a:r>
            <a:endParaRPr lang="nl-NL" dirty="0"/>
          </a:p>
          <a:p>
            <a:endParaRPr lang="nl-NL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Binnen BFS houden we ons bezig met verschillende thema’s zijn: internationale ontwikkelingen, </a:t>
            </a:r>
            <a:r>
              <a:rPr lang="nl-NL" baseline="0" dirty="0" err="1"/>
              <a:t>e-overheid</a:t>
            </a:r>
            <a:r>
              <a:rPr lang="nl-NL" baseline="0" dirty="0"/>
              <a:t> voorzieningen (mijnoverheid / e herkenning), semantiek van standaarden, </a:t>
            </a:r>
            <a:r>
              <a:rPr lang="nl-NL" baseline="0" dirty="0" err="1"/>
              <a:t>authenticatie</a:t>
            </a:r>
            <a:r>
              <a:rPr lang="nl-NL" baseline="0" dirty="0"/>
              <a:t> en autorisatie (handreiking betrouwbaarheidsniveaus), adoptie van standaarden en open standaarden (dit laatste thema is de kern van het forum)</a:t>
            </a:r>
          </a:p>
          <a:p>
            <a:endParaRPr lang="nl-NL" dirty="0"/>
          </a:p>
          <a:p>
            <a:endParaRPr lang="nl-NL" baseline="0" dirty="0"/>
          </a:p>
          <a:p>
            <a:endParaRPr lang="nl-NL" baseline="0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B17B-ABB4-4879-9E7C-3581F3EAB56D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23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1B8DDC-2043-4C4E-9EBE-A6DDB52594A2}" type="slidenum">
              <a:rPr lang="nl-NL" smtClean="0"/>
              <a:pPr>
                <a:defRPr/>
              </a:pPr>
              <a:t>22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2EA832-318D-41C9-8E93-B592DEA93E18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A1453B-8B3E-4F64-8C96-07F41C07ECD9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06B67C-0CB3-4BAD-AFDC-29C750AE2FA1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DBB13A-1061-4F94-A855-57CC40D2893B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539F86-AFB9-42C2-972A-2B7915393CC3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19CB84-081B-4B83-BB18-F603E99E4E87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Background_Duo_266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CE96659-FDCC-4A39-929A-7D8E92BF7EDA}" type="datetime1">
              <a:rPr lang="nl-NL"/>
              <a:pPr>
                <a:defRPr/>
              </a:pPr>
              <a:t>19-1-2018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Integrating the Healthcare Enterprise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BB1861C-9D8A-434E-9160-798E376961D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 tekstbl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pKleurvlakOnder"/>
          <p:cNvSpPr>
            <a:spLocks noChangeArrowheads="1"/>
          </p:cNvSpPr>
          <p:nvPr/>
        </p:nvSpPr>
        <p:spPr bwMode="auto">
          <a:xfrm>
            <a:off x="0" y="6318250"/>
            <a:ext cx="9144000" cy="539750"/>
          </a:xfrm>
          <a:prstGeom prst="rect">
            <a:avLst/>
          </a:prstGeom>
          <a:solidFill>
            <a:srgbClr val="A9006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5" name="shpTekst"/>
          <p:cNvSpPr>
            <a:spLocks noChangeArrowheads="1"/>
          </p:cNvSpPr>
          <p:nvPr/>
        </p:nvSpPr>
        <p:spPr bwMode="auto">
          <a:xfrm>
            <a:off x="0" y="0"/>
            <a:ext cx="9144000" cy="1071563"/>
          </a:xfrm>
          <a:prstGeom prst="rect">
            <a:avLst/>
          </a:prstGeom>
          <a:solidFill>
            <a:srgbClr val="A9006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6" name="shpDatum" descr="RO__vervolgpagina~LPPT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300" y="1233039"/>
            <a:ext cx="7847038" cy="57150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600" spc="-60" baseline="0">
                <a:solidFill>
                  <a:srgbClr val="2494C5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3" name="Tijdelijke aanduiding voor inhoud 2"/>
          <p:cNvSpPr>
            <a:spLocks noGrp="1"/>
          </p:cNvSpPr>
          <p:nvPr>
            <p:ph idx="1"/>
          </p:nvPr>
        </p:nvSpPr>
        <p:spPr>
          <a:xfrm>
            <a:off x="369858" y="1798626"/>
            <a:ext cx="7858180" cy="4273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179388" indent="-179388">
              <a:buFont typeface="Arial" pitchFamily="34" charset="0"/>
              <a:buChar char="•"/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396000" indent="-252000">
              <a:buFontTx/>
              <a:buBlip>
                <a:blip r:embed="rId3"/>
              </a:buBlip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539750" indent="-144000">
              <a:buSzPct val="100000"/>
              <a:buFontTx/>
              <a:buBlip>
                <a:blip r:embed="rId4"/>
              </a:buBlip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7" name="shpTitel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shpKleurvlakBoven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Morgen is vandaag! IPv6, DNSSEC en DKIM</a:t>
            </a:r>
          </a:p>
        </p:txBody>
      </p:sp>
      <p:sp>
        <p:nvSpPr>
          <p:cNvPr id="9" name="shpBeeldmerk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D0F3C-83F7-4C26-9F88-FAC44ECD5767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78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pKleurvlak"/>
          <p:cNvSpPr>
            <a:spLocks noChangeArrowheads="1"/>
          </p:cNvSpPr>
          <p:nvPr/>
        </p:nvSpPr>
        <p:spPr bwMode="auto">
          <a:xfrm>
            <a:off x="4514850" y="0"/>
            <a:ext cx="4629150" cy="6858000"/>
          </a:xfrm>
          <a:prstGeom prst="rect">
            <a:avLst/>
          </a:prstGeom>
          <a:solidFill>
            <a:srgbClr val="A90061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nl-NL" sz="1800">
              <a:solidFill>
                <a:schemeClr val="tx1"/>
              </a:solidFill>
            </a:endParaRPr>
          </a:p>
        </p:txBody>
      </p:sp>
      <p:pic>
        <p:nvPicPr>
          <p:cNvPr id="5" name="Picture 23" descr="80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65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4" descr="Afbeeldin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99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924428" y="2474907"/>
            <a:ext cx="3600476" cy="94139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tabLst/>
              <a:defRPr sz="26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908552" y="3513150"/>
            <a:ext cx="3643338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tabLst/>
              <a:defRPr sz="18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het opmaakprofiel van de modelondertitel te bewerken</a:t>
            </a:r>
            <a:endParaRPr lang="nl-NL" dirty="0"/>
          </a:p>
        </p:txBody>
      </p:sp>
      <p:sp>
        <p:nvSpPr>
          <p:cNvPr id="7" name="shpDatum"/>
          <p:cNvSpPr>
            <a:spLocks noGrp="1" noChangeArrowheads="1"/>
          </p:cNvSpPr>
          <p:nvPr>
            <p:ph type="dt" sz="half" idx="10"/>
          </p:nvPr>
        </p:nvSpPr>
        <p:spPr>
          <a:xfrm>
            <a:off x="4929188" y="6380163"/>
            <a:ext cx="3714750" cy="3635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27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B752B-6AFD-4FD4-A778-C8B51AD191DE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9A626-1140-425B-988B-73904E25C36B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9AC9C-5A36-4B00-9F11-CD3B0B9B461F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D5FC9-8850-4643-A68C-D53BFE6492CE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39E11-191F-4FAC-9467-A90C1CD1E086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32045-9B12-4632-806F-28A813D8ABBA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EB196-547A-40B2-8F74-D88D1C25F0BF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4CABA-5A06-4FB9-A984-C505138092A3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B9BB5-E309-4509-96DD-8C837C5E6296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CB6E2-59F3-4CCF-87E2-CCE336FF7061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FBB0E6-6E37-4BC1-AC48-5CDA1FF22F74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84E8B0-B97A-4D91-9E64-FA14935F5477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6B07-52E1-4874-9B65-25A2F491BA33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B4921-C5BE-47DE-B3B5-FA70A00541F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220A7-F00B-47E1-B04D-AC1A11CC0496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3CA2B-4D52-4EA5-BF15-8E2EEA4B4FA6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Klik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DC747-B82B-4A90-B7CF-98EEB70EA557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C10DC-B14C-4534-B688-288E2AFD810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Klik om de tekststijl van het model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C316C-E6AE-443C-B834-D8AEFFAC7F8E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F8379-FAF0-4CF2-9128-835417B8709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53DE4-195F-4A67-8EB3-06EE01CAACBD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0C23F-5FF7-4C83-92F7-60A578F6B2CE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6DC5F-017B-41AF-93E3-3E60BC92494C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CE839-71AF-4926-9E6A-89F40CFE893A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F16F9B-7E3F-401C-9FDB-5DD478A2E913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673514-860E-4A6F-9335-6B4CB4775761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689D06-9D62-46BC-9FC0-C3912A64024C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5BFBEF-2888-4C51-9BF2-B6FF01640082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23EA99-3FFB-4134-90EB-93D6FBECEAD8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BD203B-6B52-4281-86FE-376249DB1C24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BBA6D3-942B-4B4C-88F0-B47296C68D80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1B4ECF-26D1-4706-9A7D-27C42219B54A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9FDAEE-4E6E-459E-918E-B9B522BE89DB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3A8836-56C8-451E-A0E9-8DF0E8BD6F35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614629-679D-43D7-BA8B-2236B33F28B4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F7FF6-60EF-4AC4-8B19-91404C8561A4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D1EFA7-FF33-4BB5-9B87-E5916A058DFF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80C08C-DFEB-421D-A960-BADF476E9CAB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Background_Duo_266.jp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632A9532-01C6-4E56-8843-4309022706A6}" type="datetime1">
              <a:rPr lang="nl-NL"/>
              <a:pPr/>
              <a:t>19-1-2018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Integrating the Healthcare Enterprise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36E6C516-B946-441E-88A7-EBBAB757D798}" type="slidenum">
              <a:rPr lang="en-US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1" r:id="rId3"/>
    <p:sldLayoutId id="2147483670" r:id="rId4"/>
    <p:sldLayoutId id="2147483669" r:id="rId5"/>
    <p:sldLayoutId id="2147483668" r:id="rId6"/>
    <p:sldLayoutId id="2147483667" r:id="rId7"/>
    <p:sldLayoutId id="2147483666" r:id="rId8"/>
    <p:sldLayoutId id="2147483665" r:id="rId9"/>
    <p:sldLayoutId id="2147483664" r:id="rId10"/>
    <p:sldLayoutId id="2147483663" r:id="rId11"/>
    <p:sldLayoutId id="2147483685" r:id="rId12"/>
    <p:sldLayoutId id="2147483686" r:id="rId13"/>
    <p:sldLayoutId id="2147483687" r:id="rId14"/>
  </p:sldLayoutIdLst>
  <p:hf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Titelstijl van model bewerken</a:t>
            </a:r>
            <a:endParaRPr lang="nl-NL"/>
          </a:p>
        </p:txBody>
      </p:sp>
      <p:sp>
        <p:nvSpPr>
          <p:cNvPr id="14339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 om de tekststijl van het model te bewerken</a:t>
            </a:r>
          </a:p>
          <a:p>
            <a:pPr lvl="1"/>
            <a:r>
              <a:rPr lang="en-US"/>
              <a:t>Tweede niveau</a:t>
            </a:r>
          </a:p>
          <a:p>
            <a:pPr lvl="2"/>
            <a:r>
              <a:rPr lang="en-US"/>
              <a:t>Derde niveau</a:t>
            </a:r>
          </a:p>
          <a:p>
            <a:pPr lvl="3"/>
            <a:r>
              <a:rPr lang="en-US"/>
              <a:t>Vierde niveau</a:t>
            </a:r>
          </a:p>
          <a:p>
            <a:pPr lvl="4"/>
            <a:r>
              <a:rPr lang="en-US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31F7A44-1078-4FDE-BC1E-D9051522D731}" type="datetime1">
              <a:rPr lang="nl-NL"/>
              <a:pPr>
                <a:defRPr/>
              </a:pPr>
              <a:t>19-1-2018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l-NL"/>
              <a:t>Integrating the Healthcare Enterprise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99CA920-34A2-4465-9A08-85966C72E6B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4" r:id="rId11"/>
  </p:sldLayoutIdLst>
  <p:hf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WPfMD3yH_8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Cz5B5KOoDuw&amp;t=3s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7931888" y="6356350"/>
            <a:ext cx="754912" cy="365125"/>
          </a:xfrm>
        </p:spPr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17D7C89-6BF7-45A0-A6CD-5AD7B32D1A6D}" type="slidenum">
              <a:rPr lang="nl-NL" b="1" smtClean="0">
                <a:solidFill>
                  <a:schemeClr val="accent6"/>
                </a:solidFill>
                <a:latin typeface="+mn-lt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nl-NL" b="1" dirty="0">
              <a:solidFill>
                <a:schemeClr val="accent6"/>
              </a:solidFill>
              <a:latin typeface="+mn-lt"/>
              <a:cs typeface="+mn-cs"/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2152" y="351693"/>
            <a:ext cx="2195512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ubtitle 2"/>
          <p:cNvSpPr txBox="1">
            <a:spLocks/>
          </p:cNvSpPr>
          <p:nvPr/>
        </p:nvSpPr>
        <p:spPr bwMode="auto">
          <a:xfrm>
            <a:off x="838200" y="1810360"/>
            <a:ext cx="6934200" cy="91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nl-NL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Tie Tjee,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nl-NL" sz="2800" b="1" i="1" dirty="0" err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Vendor</a:t>
            </a:r>
            <a:r>
              <a:rPr lang="nl-NL" sz="2800" b="1" i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Co-</a:t>
            </a:r>
            <a:r>
              <a:rPr lang="nl-NL" sz="2800" b="1" i="1" dirty="0" err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chair</a:t>
            </a:r>
            <a:r>
              <a:rPr lang="nl-NL" sz="2800" b="1" i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I</a:t>
            </a:r>
            <a:r>
              <a:rPr kumimoji="0" lang="nl-NL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HE Netherlands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nl-NL" sz="3200" b="1" i="1" u="none" strike="noStrike" kern="1200" cap="none" spc="0" normalizeH="0" baseline="0" noProof="0" dirty="0">
              <a:ln>
                <a:noFill/>
              </a:ln>
              <a:solidFill>
                <a:srgbClr val="48075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nl-NL" sz="3200" b="1" i="0" u="none" strike="noStrike" kern="1200" cap="none" spc="0" normalizeH="0" baseline="0" noProof="0" dirty="0">
              <a:ln>
                <a:noFill/>
              </a:ln>
              <a:solidFill>
                <a:srgbClr val="48075E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14" name="Afbeelding 13" descr="Ti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634" y="3874531"/>
            <a:ext cx="1423166" cy="185981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 bwMode="auto">
          <a:xfrm>
            <a:off x="838200" y="1095375"/>
            <a:ext cx="75533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solidFill>
                  <a:srgbClr val="48075E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Integrating the Healthcare Enterprise</a:t>
            </a:r>
            <a:endParaRPr kumimoji="0" lang="nl-NL" sz="3600" b="0" i="0" u="none" strike="noStrike" kern="1200" cap="none" spc="0" normalizeH="0" baseline="0" noProof="0">
              <a:ln>
                <a:noFill/>
              </a:ln>
              <a:solidFill>
                <a:srgbClr val="48075E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3968718" y="2878585"/>
            <a:ext cx="2137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3200" dirty="0">
                <a:solidFill>
                  <a:schemeClr val="accent4">
                    <a:lumMod val="75000"/>
                  </a:schemeClr>
                </a:solidFill>
              </a:rPr>
              <a:t>IPE</a:t>
            </a:r>
          </a:p>
          <a:p>
            <a:pPr algn="ctr"/>
            <a:r>
              <a:rPr lang="nl-NL" sz="2400" dirty="0">
                <a:solidFill>
                  <a:schemeClr val="accent4">
                    <a:lumMod val="75000"/>
                  </a:schemeClr>
                </a:solidFill>
              </a:rPr>
              <a:t>Jan 19th 2018</a:t>
            </a:r>
          </a:p>
        </p:txBody>
      </p:sp>
      <p:pic>
        <p:nvPicPr>
          <p:cNvPr id="2050" name="Picture 2" descr="https://media.licdn.com/mpr/mpr/shrinknp_200_200/p/1/000/03f/07c/2337fe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2" y="3877564"/>
            <a:ext cx="1914755" cy="191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ttjee\Pictures\Contacten\Evert Sanders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04071" y="3906068"/>
            <a:ext cx="1829859" cy="1829859"/>
          </a:xfrm>
          <a:prstGeom prst="rect">
            <a:avLst/>
          </a:prstGeom>
          <a:noFill/>
        </p:spPr>
      </p:pic>
      <p:sp>
        <p:nvSpPr>
          <p:cNvPr id="2" name="Tekstvak 1"/>
          <p:cNvSpPr txBox="1"/>
          <p:nvPr/>
        </p:nvSpPr>
        <p:spPr>
          <a:xfrm>
            <a:off x="509905" y="5965633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Onno Gabel</a:t>
            </a:r>
          </a:p>
          <a:p>
            <a:pPr algn="ctr"/>
            <a:r>
              <a:rPr lang="nl-NL" dirty="0"/>
              <a:t>OLVG</a:t>
            </a:r>
          </a:p>
          <a:p>
            <a:pPr algn="ctr"/>
            <a:r>
              <a:rPr lang="nl-NL" dirty="0" err="1"/>
              <a:t>Treasurer</a:t>
            </a:r>
            <a:endParaRPr lang="nl-NL" dirty="0"/>
          </a:p>
        </p:txBody>
      </p:sp>
      <p:sp>
        <p:nvSpPr>
          <p:cNvPr id="15" name="Tekstvak 14"/>
          <p:cNvSpPr txBox="1"/>
          <p:nvPr/>
        </p:nvSpPr>
        <p:spPr>
          <a:xfrm>
            <a:off x="3825538" y="5965629"/>
            <a:ext cx="1736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Evert Sanders</a:t>
            </a:r>
          </a:p>
          <a:p>
            <a:pPr algn="ctr"/>
            <a:r>
              <a:rPr lang="nl-NL" dirty="0" err="1"/>
              <a:t>Amphia</a:t>
            </a:r>
            <a:endParaRPr lang="nl-NL" dirty="0"/>
          </a:p>
          <a:p>
            <a:pPr algn="ctr"/>
            <a:r>
              <a:rPr lang="nl-NL" dirty="0"/>
              <a:t>User Chair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7196226" y="5965632"/>
            <a:ext cx="1531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b="1" dirty="0"/>
              <a:t>Tie Tjee</a:t>
            </a:r>
          </a:p>
          <a:p>
            <a:pPr algn="ctr"/>
            <a:r>
              <a:rPr lang="nl-NL" dirty="0"/>
              <a:t>E-Storage</a:t>
            </a:r>
          </a:p>
          <a:p>
            <a:pPr algn="ctr"/>
            <a:r>
              <a:rPr lang="nl-NL" dirty="0" err="1"/>
              <a:t>Vendor</a:t>
            </a:r>
            <a:r>
              <a:rPr lang="nl-NL" dirty="0"/>
              <a:t> Chair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the Healthcare Enterprise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4E8B0-B97A-4D91-9E64-FA14935F547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9567"/>
            <a:ext cx="9176630" cy="68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0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8234018-E1C2-4A50-A58E-7B0A4E10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the Healthcare Enterprise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6093078-93D3-445D-B0FB-5CE43FB4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8836-56C8-451E-A0E9-8DF0E8BD6F3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EFD5A06-2261-44BC-8A8D-B3705B65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the Healthcare Enterprise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8836-56C8-451E-A0E9-8DF0E8BD6F3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9"/>
            <a:ext cx="9199424" cy="68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7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the Healthcare Enterprise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8836-56C8-451E-A0E9-8DF0E8BD6F3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55" y="0"/>
            <a:ext cx="919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3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the Healthcare Enterprise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A8836-56C8-451E-A0E9-8DF0E8BD6F35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279961"/>
              </p:ext>
            </p:extLst>
          </p:nvPr>
        </p:nvGraphicFramePr>
        <p:xfrm>
          <a:off x="-15875" y="459933"/>
          <a:ext cx="9159875" cy="6142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Acrobat Document" r:id="rId3" imgW="4104942" imgH="2752486" progId="AcroExch.Document.DC">
                  <p:embed/>
                </p:oleObj>
              </mc:Choice>
              <mc:Fallback>
                <p:oleObj name="Acrobat Document" r:id="rId3" imgW="4104942" imgH="2752486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5875" y="459933"/>
                        <a:ext cx="9159875" cy="6142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36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72966" y="1094470"/>
            <a:ext cx="8229600" cy="1143000"/>
          </a:xfrm>
        </p:spPr>
        <p:txBody>
          <a:bodyPr/>
          <a:lstStyle/>
          <a:p>
            <a:r>
              <a:rPr lang="nl-NL" sz="4000" b="1" dirty="0" err="1"/>
              <a:t>Paralel</a:t>
            </a:r>
            <a:r>
              <a:rPr lang="nl-NL" sz="4000" b="1" dirty="0"/>
              <a:t> event next </a:t>
            </a:r>
            <a:r>
              <a:rPr lang="nl-NL" sz="4000" b="1" dirty="0" err="1"/>
              <a:t>to</a:t>
            </a:r>
            <a:r>
              <a:rPr lang="nl-NL" sz="4000" b="1" dirty="0"/>
              <a:t> CAT 2018</a:t>
            </a:r>
            <a:endParaRPr lang="nl-NL" sz="4000" b="1" i="1" dirty="0"/>
          </a:p>
        </p:txBody>
      </p:sp>
      <p:sp>
        <p:nvSpPr>
          <p:cNvPr id="32771" name="Tijdelijke aanduiding voor voettekst 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t>Integrating the Healthcare Enterprise</a:t>
            </a:r>
          </a:p>
        </p:txBody>
      </p:sp>
      <p:sp>
        <p:nvSpPr>
          <p:cNvPr id="32772" name="Tijdelijke aanduiding voor dianumm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C45DBF-7209-4E92-A63B-8C1D913B50E5}" type="slidenum">
              <a:rPr lang="en-US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pPr/>
              <a:t>15</a:t>
            </a:fld>
            <a:endParaRPr lang="en-US" b="1">
              <a:solidFill>
                <a:srgbClr val="E17C35"/>
              </a:solidFill>
              <a:latin typeface="Corbel" pitchFamily="34" charset="0"/>
              <a:cs typeface="Arial" charset="0"/>
            </a:endParaRPr>
          </a:p>
        </p:txBody>
      </p:sp>
      <p:pic>
        <p:nvPicPr>
          <p:cNvPr id="32773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2152" y="351693"/>
            <a:ext cx="2195512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1"/>
          <p:cNvSpPr txBox="1">
            <a:spLocks/>
          </p:cNvSpPr>
          <p:nvPr/>
        </p:nvSpPr>
        <p:spPr bwMode="auto">
          <a:xfrm>
            <a:off x="457201" y="317500"/>
            <a:ext cx="518997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48075E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97D024B-6813-40AD-B7D1-C08DBEFC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64" y="2654300"/>
            <a:ext cx="8589818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62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F394-1F4C-4BA5-BFC4-9B67BE4C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E07D2B3-5F90-42C2-91A6-EE82D0A5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the Healthcare Enterprise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97801E-ACA5-4CE3-B1F6-175F4F378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4ECF-26D1-4706-9A7D-27C42219B54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6D8AD84-ED58-46FC-ACB1-D63D83A39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7355" y="-398463"/>
            <a:ext cx="11590866" cy="65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7D831-F390-4F1C-860C-BA71F79A8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1" dirty="0">
                <a:solidFill>
                  <a:srgbClr val="670A88"/>
                </a:solidFill>
              </a:rPr>
              <a:t>IHE </a:t>
            </a:r>
            <a:r>
              <a:rPr lang="nl-NL" b="1" dirty="0" err="1">
                <a:solidFill>
                  <a:srgbClr val="670A88"/>
                </a:solidFill>
              </a:rPr>
              <a:t>Summit</a:t>
            </a:r>
            <a:r>
              <a:rPr lang="nl-NL" b="1" dirty="0">
                <a:solidFill>
                  <a:srgbClr val="670A88"/>
                </a:solidFill>
              </a:rPr>
              <a:t> 2016 </a:t>
            </a:r>
            <a:br>
              <a:rPr lang="nl-NL" b="1" dirty="0">
                <a:solidFill>
                  <a:srgbClr val="670A88"/>
                </a:solidFill>
              </a:rPr>
            </a:br>
            <a:r>
              <a:rPr lang="nl-NL" b="1" dirty="0">
                <a:solidFill>
                  <a:srgbClr val="670A88"/>
                </a:solidFill>
              </a:rPr>
              <a:t>Amsterdam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7B1B9BD6-5B70-450B-B2D7-C0C49F5A4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3733800"/>
            <a:ext cx="3378200" cy="660400"/>
          </a:xfrm>
          <a:solidFill>
            <a:srgbClr val="670A88"/>
          </a:solidFill>
        </p:spPr>
        <p:txBody>
          <a:bodyPr/>
          <a:lstStyle/>
          <a:p>
            <a:r>
              <a:rPr lang="nl-NL" dirty="0">
                <a:solidFill>
                  <a:srgbClr val="670A88"/>
                </a:solidFill>
                <a:hlinkClick r:id="rId2"/>
              </a:rPr>
              <a:t>Video </a:t>
            </a:r>
            <a:r>
              <a:rPr lang="nl-NL" dirty="0" err="1">
                <a:solidFill>
                  <a:srgbClr val="670A88"/>
                </a:solidFill>
                <a:hlinkClick r:id="rId2"/>
              </a:rPr>
              <a:t>impression</a:t>
            </a:r>
            <a:endParaRPr lang="nl-NL" dirty="0">
              <a:solidFill>
                <a:srgbClr val="670A88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9E9496E-2B10-430D-A674-D8CAA590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Integrating the Healthcare Enterprise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D2ABC74-9CEB-47AE-864E-F5F3F679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B4ECF-26D1-4706-9A7D-27C42219B54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5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0142" y="483858"/>
            <a:ext cx="3126658" cy="1116342"/>
          </a:xfrm>
        </p:spPr>
        <p:txBody>
          <a:bodyPr>
            <a:normAutofit fontScale="90000"/>
          </a:bodyPr>
          <a:lstStyle/>
          <a:p>
            <a:r>
              <a:rPr lang="nl-NL" dirty="0"/>
              <a:t>Magazine focus </a:t>
            </a:r>
            <a:r>
              <a:rPr lang="nl-NL" dirty="0" err="1"/>
              <a:t>on</a:t>
            </a:r>
            <a:r>
              <a:rPr lang="nl-NL" dirty="0"/>
              <a:t> management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" y="0"/>
            <a:ext cx="5257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814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1834" y="0"/>
            <a:ext cx="52403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376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7" descr="Background_Duo_26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06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Title 1"/>
          <p:cNvSpPr>
            <a:spLocks noGrp="1"/>
          </p:cNvSpPr>
          <p:nvPr>
            <p:ph type="ctrTitle"/>
          </p:nvPr>
        </p:nvSpPr>
        <p:spPr>
          <a:xfrm>
            <a:off x="685800" y="674688"/>
            <a:ext cx="7772400" cy="747712"/>
          </a:xfrm>
        </p:spPr>
        <p:txBody>
          <a:bodyPr/>
          <a:lstStyle/>
          <a:p>
            <a:r>
              <a:rPr lang="en-US" sz="3200" b="1" dirty="0">
                <a:solidFill>
                  <a:srgbClr val="48075E"/>
                </a:solidFill>
              </a:rPr>
              <a:t>INTRODUCTION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9588" y="1519238"/>
            <a:ext cx="8124825" cy="4859337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r>
              <a:rPr lang="nl-NL" sz="2000" dirty="0">
                <a:solidFill>
                  <a:srgbClr val="7A2194"/>
                </a:solidFill>
              </a:rPr>
              <a:t>Name: Tie Tjee</a:t>
            </a:r>
          </a:p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endParaRPr lang="nl-NL" sz="2000" dirty="0">
              <a:solidFill>
                <a:srgbClr val="7A2194"/>
              </a:solidFill>
            </a:endParaRPr>
          </a:p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r>
              <a:rPr lang="nl-NL" sz="2000" dirty="0" err="1">
                <a:solidFill>
                  <a:srgbClr val="7A2194"/>
                </a:solidFill>
              </a:rPr>
              <a:t>Working</a:t>
            </a:r>
            <a:r>
              <a:rPr lang="nl-NL" sz="2000" dirty="0">
                <a:solidFill>
                  <a:srgbClr val="7A2194"/>
                </a:solidFill>
              </a:rPr>
              <a:t> at </a:t>
            </a:r>
            <a:r>
              <a:rPr lang="nl-NL" sz="2000" b="1" dirty="0">
                <a:solidFill>
                  <a:srgbClr val="7A2194"/>
                </a:solidFill>
              </a:rPr>
              <a:t>E-Storage; The Data Company </a:t>
            </a:r>
            <a:r>
              <a:rPr lang="nl-NL" sz="2000" dirty="0" err="1">
                <a:solidFill>
                  <a:srgbClr val="7A2194"/>
                </a:solidFill>
              </a:rPr>
              <a:t>since</a:t>
            </a:r>
            <a:r>
              <a:rPr lang="nl-NL" sz="2000" dirty="0">
                <a:solidFill>
                  <a:srgbClr val="7A2194"/>
                </a:solidFill>
              </a:rPr>
              <a:t> 2013</a:t>
            </a:r>
          </a:p>
          <a:p>
            <a:pPr lvl="2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r>
              <a:rPr lang="nl-NL" sz="2000" dirty="0">
                <a:solidFill>
                  <a:srgbClr val="7A2194"/>
                </a:solidFill>
              </a:rPr>
              <a:t>Business Consultant Healthcare</a:t>
            </a:r>
          </a:p>
          <a:p>
            <a:pPr lvl="2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r>
              <a:rPr lang="nl-NL" sz="2000" dirty="0">
                <a:solidFill>
                  <a:srgbClr val="7A2194"/>
                </a:solidFill>
              </a:rPr>
              <a:t>Data Storage </a:t>
            </a:r>
            <a:r>
              <a:rPr lang="nl-NL" sz="2000" dirty="0" err="1">
                <a:solidFill>
                  <a:srgbClr val="7A2194"/>
                </a:solidFill>
              </a:rPr>
              <a:t>solutions</a:t>
            </a:r>
            <a:endParaRPr lang="nl-NL" sz="2000" dirty="0">
              <a:solidFill>
                <a:srgbClr val="7A2194"/>
              </a:solidFill>
            </a:endParaRPr>
          </a:p>
          <a:p>
            <a:pPr marL="800100" lvl="1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endParaRPr lang="nl-NL" sz="2000" dirty="0">
              <a:solidFill>
                <a:srgbClr val="7A2194"/>
              </a:solidFill>
            </a:endParaRPr>
          </a:p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r>
              <a:rPr lang="nl-NL" sz="2000" dirty="0" err="1">
                <a:solidFill>
                  <a:srgbClr val="7A2194"/>
                </a:solidFill>
              </a:rPr>
              <a:t>Involved</a:t>
            </a:r>
            <a:r>
              <a:rPr lang="nl-NL" sz="2000" dirty="0">
                <a:solidFill>
                  <a:srgbClr val="7A2194"/>
                </a:solidFill>
              </a:rPr>
              <a:t> at IHE </a:t>
            </a:r>
            <a:r>
              <a:rPr lang="nl-NL" sz="2000" dirty="0" err="1">
                <a:solidFill>
                  <a:srgbClr val="7A2194"/>
                </a:solidFill>
              </a:rPr>
              <a:t>since</a:t>
            </a:r>
            <a:r>
              <a:rPr lang="nl-NL" sz="2000" dirty="0">
                <a:solidFill>
                  <a:srgbClr val="7A2194"/>
                </a:solidFill>
              </a:rPr>
              <a:t> 2004 (board in </a:t>
            </a:r>
            <a:r>
              <a:rPr lang="nl-NL" sz="2000" dirty="0" err="1">
                <a:solidFill>
                  <a:srgbClr val="7A2194"/>
                </a:solidFill>
              </a:rPr>
              <a:t>formation</a:t>
            </a:r>
            <a:r>
              <a:rPr lang="nl-NL" sz="2000" dirty="0">
                <a:solidFill>
                  <a:srgbClr val="7A2194"/>
                </a:solidFill>
              </a:rPr>
              <a:t>; </a:t>
            </a:r>
            <a:r>
              <a:rPr lang="nl-NL" sz="2000" dirty="0" err="1">
                <a:solidFill>
                  <a:srgbClr val="7A2194"/>
                </a:solidFill>
              </a:rPr>
              <a:t>Ass</a:t>
            </a:r>
            <a:r>
              <a:rPr lang="nl-NL" sz="2000" dirty="0">
                <a:solidFill>
                  <a:srgbClr val="7A2194"/>
                </a:solidFill>
              </a:rPr>
              <a:t>. </a:t>
            </a:r>
            <a:r>
              <a:rPr lang="nl-NL" sz="2000" dirty="0" err="1">
                <a:solidFill>
                  <a:srgbClr val="7A2194"/>
                </a:solidFill>
              </a:rPr>
              <a:t>Med.Spec</a:t>
            </a:r>
            <a:r>
              <a:rPr lang="nl-NL" sz="2000" dirty="0">
                <a:solidFill>
                  <a:srgbClr val="7A2194"/>
                </a:solidFill>
              </a:rPr>
              <a:t>. Orde)</a:t>
            </a:r>
          </a:p>
          <a:p>
            <a:pPr marL="800100" lvl="1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endParaRPr lang="nl-NL" sz="2000" dirty="0">
              <a:solidFill>
                <a:srgbClr val="7A2194"/>
              </a:solidFill>
            </a:endParaRPr>
          </a:p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r>
              <a:rPr lang="nl-NL" sz="2000" dirty="0" err="1">
                <a:solidFill>
                  <a:srgbClr val="7A2194"/>
                </a:solidFill>
              </a:rPr>
              <a:t>Vendor</a:t>
            </a:r>
            <a:r>
              <a:rPr lang="nl-NL" sz="2000" dirty="0">
                <a:solidFill>
                  <a:srgbClr val="7A2194"/>
                </a:solidFill>
              </a:rPr>
              <a:t> Co-</a:t>
            </a:r>
            <a:r>
              <a:rPr lang="nl-NL" sz="2000" dirty="0" err="1">
                <a:solidFill>
                  <a:srgbClr val="7A2194"/>
                </a:solidFill>
              </a:rPr>
              <a:t>chair</a:t>
            </a:r>
            <a:r>
              <a:rPr lang="nl-NL" sz="2000" dirty="0">
                <a:solidFill>
                  <a:srgbClr val="7A2194"/>
                </a:solidFill>
              </a:rPr>
              <a:t> IHE Netherlands </a:t>
            </a:r>
            <a:r>
              <a:rPr lang="nl-NL" sz="2000" dirty="0" err="1">
                <a:solidFill>
                  <a:srgbClr val="7A2194"/>
                </a:solidFill>
              </a:rPr>
              <a:t>since</a:t>
            </a:r>
            <a:r>
              <a:rPr lang="nl-NL" sz="2000" dirty="0">
                <a:solidFill>
                  <a:srgbClr val="7A2194"/>
                </a:solidFill>
              </a:rPr>
              <a:t> </a:t>
            </a:r>
            <a:r>
              <a:rPr lang="nl-NL" sz="2000" dirty="0" err="1">
                <a:solidFill>
                  <a:srgbClr val="7A2194"/>
                </a:solidFill>
              </a:rPr>
              <a:t>March</a:t>
            </a:r>
            <a:r>
              <a:rPr lang="nl-NL" sz="2000" dirty="0">
                <a:solidFill>
                  <a:srgbClr val="7A2194"/>
                </a:solidFill>
              </a:rPr>
              <a:t> 2014</a:t>
            </a:r>
          </a:p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r>
              <a:rPr lang="nl-NL" sz="2000" dirty="0">
                <a:solidFill>
                  <a:srgbClr val="7A2194"/>
                </a:solidFill>
              </a:rPr>
              <a:t>Member IHE Europe EU </a:t>
            </a:r>
            <a:r>
              <a:rPr lang="nl-NL" sz="2000" dirty="0" err="1">
                <a:solidFill>
                  <a:srgbClr val="7A2194"/>
                </a:solidFill>
              </a:rPr>
              <a:t>Affairs</a:t>
            </a:r>
            <a:endParaRPr lang="nl-NL" sz="2000" dirty="0">
              <a:solidFill>
                <a:srgbClr val="7A2194"/>
              </a:solidFill>
            </a:endParaRPr>
          </a:p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r>
              <a:rPr lang="nl-NL" sz="2000" dirty="0">
                <a:solidFill>
                  <a:srgbClr val="7A2194"/>
                </a:solidFill>
              </a:rPr>
              <a:t>Member IHE Europe Mobile Taskforce</a:t>
            </a:r>
          </a:p>
          <a:p>
            <a:pPr algn="l">
              <a:lnSpc>
                <a:spcPct val="80000"/>
              </a:lnSpc>
              <a:buClr>
                <a:srgbClr val="AB74D5"/>
              </a:buClr>
              <a:buSzPct val="120000"/>
            </a:pPr>
            <a:endParaRPr lang="nl-NL" sz="2000" dirty="0">
              <a:solidFill>
                <a:srgbClr val="7A2194"/>
              </a:solidFill>
            </a:endParaRPr>
          </a:p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r>
              <a:rPr lang="nl-NL" sz="2000" dirty="0" err="1">
                <a:solidFill>
                  <a:srgbClr val="7A2194"/>
                </a:solidFill>
              </a:rPr>
              <a:t>www.ihe-nl.org</a:t>
            </a:r>
            <a:r>
              <a:rPr lang="nl-NL" sz="2000" dirty="0">
                <a:solidFill>
                  <a:srgbClr val="7A2194"/>
                </a:solidFill>
              </a:rPr>
              <a:t>/</a:t>
            </a:r>
            <a:br>
              <a:rPr lang="nl-NL" sz="2000" dirty="0">
                <a:solidFill>
                  <a:srgbClr val="7A2194"/>
                </a:solidFill>
              </a:rPr>
            </a:br>
            <a:endParaRPr lang="nl-NL" sz="2000" dirty="0">
              <a:solidFill>
                <a:srgbClr val="7A2194"/>
              </a:solidFill>
            </a:endParaRPr>
          </a:p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r>
              <a:rPr lang="nl-NL" sz="2000" dirty="0" err="1">
                <a:solidFill>
                  <a:srgbClr val="7A2194"/>
                </a:solidFill>
              </a:rPr>
              <a:t>tie.tjee</a:t>
            </a:r>
            <a:r>
              <a:rPr lang="nl-NL" sz="2000" dirty="0">
                <a:solidFill>
                  <a:srgbClr val="7A2194"/>
                </a:solidFill>
              </a:rPr>
              <a:t>@</a:t>
            </a:r>
            <a:r>
              <a:rPr lang="nl-NL" sz="2000" dirty="0" err="1">
                <a:solidFill>
                  <a:srgbClr val="7A2194"/>
                </a:solidFill>
              </a:rPr>
              <a:t>ihe-nl.org</a:t>
            </a:r>
            <a:endParaRPr lang="nl-NL" sz="2000" dirty="0">
              <a:solidFill>
                <a:srgbClr val="7A2194"/>
              </a:solidFill>
            </a:endParaRPr>
          </a:p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endParaRPr lang="nl-NL" sz="2000" dirty="0">
              <a:solidFill>
                <a:srgbClr val="7A2194"/>
              </a:solidFill>
            </a:endParaRPr>
          </a:p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r>
              <a:rPr lang="nl-NL" sz="2000" dirty="0">
                <a:solidFill>
                  <a:srgbClr val="7A2194"/>
                </a:solidFill>
              </a:rPr>
              <a:t>T +31 6 532 70 383</a:t>
            </a:r>
          </a:p>
          <a:p>
            <a:pPr marL="342900" indent="-342900" algn="l">
              <a:lnSpc>
                <a:spcPct val="80000"/>
              </a:lnSpc>
              <a:buClr>
                <a:srgbClr val="AB74D5"/>
              </a:buClr>
              <a:buSzPct val="120000"/>
              <a:buFont typeface="Wingdings" pitchFamily="2" charset="2"/>
              <a:buChar char="§"/>
            </a:pPr>
            <a:endParaRPr lang="nl-NL" sz="2000" dirty="0">
              <a:solidFill>
                <a:srgbClr val="7A2194"/>
              </a:solidFill>
            </a:endParaRPr>
          </a:p>
        </p:txBody>
      </p:sp>
      <p:pic>
        <p:nvPicPr>
          <p:cNvPr id="29700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6263" y="212725"/>
            <a:ext cx="2062162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Tijdelijke aanduiding voor voettekst 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t>Integrating the Healthcare Enterprise</a:t>
            </a:r>
          </a:p>
        </p:txBody>
      </p:sp>
      <p:sp>
        <p:nvSpPr>
          <p:cNvPr id="29703" name="Tijdelijke aanduiding voor dianumm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AA942DD-F5F9-416A-BB2E-B9C937053F89}" type="slidenum">
              <a:rPr lang="en-US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pPr/>
              <a:t>2</a:t>
            </a:fld>
            <a:endParaRPr lang="en-US" b="1">
              <a:solidFill>
                <a:srgbClr val="E17C35"/>
              </a:solidFill>
              <a:latin typeface="Corbel" pitchFamily="34" charset="0"/>
              <a:cs typeface="Arial" charset="0"/>
            </a:endParaRPr>
          </a:p>
        </p:txBody>
      </p:sp>
      <p:pic>
        <p:nvPicPr>
          <p:cNvPr id="9" name="Afbeelding 8" descr="Ti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594" y="4434572"/>
            <a:ext cx="1676400" cy="219075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6" y="1695433"/>
            <a:ext cx="1418978" cy="141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18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188898"/>
            <a:ext cx="8343900" cy="699249"/>
          </a:xfrm>
        </p:spPr>
        <p:txBody>
          <a:bodyPr/>
          <a:lstStyle/>
          <a:p>
            <a:r>
              <a:rPr lang="nl-NL" dirty="0"/>
              <a:t>Magazine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health</a:t>
            </a:r>
            <a:r>
              <a:rPr lang="nl-NL" dirty="0"/>
              <a:t> professionals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53718"/>
            <a:ext cx="9144000" cy="588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377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7476" y="1127761"/>
            <a:ext cx="3621604" cy="5105399"/>
          </a:xfrm>
        </p:spPr>
        <p:txBody>
          <a:bodyPr>
            <a:normAutofit fontScale="25000" lnSpcReduction="20000"/>
          </a:bodyPr>
          <a:lstStyle/>
          <a:p>
            <a:pPr marL="349250">
              <a:lnSpc>
                <a:spcPct val="8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endParaRPr lang="nl-NL" sz="2200" b="1" dirty="0">
              <a:solidFill>
                <a:srgbClr val="7A2194"/>
              </a:solidFill>
              <a:latin typeface="Corbel"/>
              <a:cs typeface="Corbel"/>
            </a:endParaRPr>
          </a:p>
          <a:p>
            <a:pPr marL="0" indent="0"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None/>
              <a:defRPr/>
            </a:pPr>
            <a:r>
              <a:rPr lang="en-US" sz="5600" b="1" dirty="0" err="1">
                <a:solidFill>
                  <a:schemeClr val="accent6">
                    <a:lumMod val="75000"/>
                  </a:schemeClr>
                </a:solidFill>
                <a:cs typeface="Corbel"/>
              </a:rPr>
              <a:t>Zorginstellingen</a:t>
            </a:r>
            <a:endParaRPr lang="nl-NL" sz="5600" b="1" dirty="0">
              <a:solidFill>
                <a:schemeClr val="accent6">
                  <a:lumMod val="75000"/>
                </a:schemeClr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Academisch Medisch Centrum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Academisch Ziekenhuis Maastricht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cs typeface="Corbel"/>
              </a:rPr>
              <a:t>Amphia</a:t>
            </a:r>
            <a:r>
              <a:rPr lang="nl-NL" sz="5600" dirty="0">
                <a:solidFill>
                  <a:srgbClr val="670A88"/>
                </a:solidFill>
                <a:cs typeface="Corbel"/>
              </a:rPr>
              <a:t> Ziekenhuis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cs typeface="Corbel"/>
              </a:rPr>
              <a:t>AntoniusZiekenhuis</a:t>
            </a:r>
            <a:endParaRPr lang="nl-NL" sz="56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CWZ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Erasmus MC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cs typeface="Corbel"/>
              </a:rPr>
              <a:t>Espria</a:t>
            </a:r>
            <a:endParaRPr lang="nl-NL" sz="56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cs typeface="Corbel"/>
              </a:rPr>
              <a:t>Bravis</a:t>
            </a:r>
            <a:r>
              <a:rPr lang="nl-NL" sz="5600" dirty="0">
                <a:solidFill>
                  <a:srgbClr val="670A88"/>
                </a:solidFill>
                <a:cs typeface="Corbel"/>
              </a:rPr>
              <a:t> Ziekenhuis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Instituut </a:t>
            </a:r>
            <a:r>
              <a:rPr lang="nl-NL" sz="5600" dirty="0" err="1">
                <a:solidFill>
                  <a:srgbClr val="670A88"/>
                </a:solidFill>
                <a:cs typeface="Corbel"/>
              </a:rPr>
              <a:t>Verbeeten</a:t>
            </a:r>
            <a:endParaRPr lang="nl-NL" sz="56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Isala Klinieken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LUMC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Maasstad Ziekenhuis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Máxima medisch centrum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Medisch Centrum Alkmaar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Medisch Centrum Leeuwarden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Onze Lieve </a:t>
            </a:r>
            <a:r>
              <a:rPr lang="nl-NL" sz="5600" dirty="0" err="1">
                <a:solidFill>
                  <a:srgbClr val="670A88"/>
                </a:solidFill>
                <a:cs typeface="Corbel"/>
              </a:rPr>
              <a:t>Vrouwe</a:t>
            </a:r>
            <a:r>
              <a:rPr lang="nl-NL" sz="5600" dirty="0">
                <a:solidFill>
                  <a:srgbClr val="670A88"/>
                </a:solidFill>
                <a:cs typeface="Corbel"/>
              </a:rPr>
              <a:t> Gasthuis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cs typeface="Corbel"/>
              </a:rPr>
              <a:t>Riso</a:t>
            </a:r>
            <a:endParaRPr lang="nl-NL" sz="56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Sint Franciscus Gasthuis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cs typeface="Corbel"/>
              </a:rPr>
              <a:t>Tergooiziekenhuizen</a:t>
            </a:r>
            <a:endParaRPr lang="nl-NL" sz="56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Universitair Medisch Centrum Groningen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Universitair Medisch Centrum Utrecht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VU Medisch Centrum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Ziekenhuis Bernhoven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cs typeface="Corbel"/>
              </a:rPr>
              <a:t>Zorgpartners Friesland/Medisch Centrum Leeuwarden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endParaRPr lang="nl-NL" sz="4800" b="1" dirty="0">
              <a:solidFill>
                <a:srgbClr val="7A2194"/>
              </a:solidFill>
              <a:cs typeface="Corbel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rgbClr val="E17C35"/>
                </a:solidFill>
                <a:latin typeface="Corbel"/>
                <a:cs typeface="Corbel"/>
              </a:rPr>
              <a:t>Integrating the Healthcare Enterprise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b="1" smtClean="0">
                <a:solidFill>
                  <a:srgbClr val="E17C35"/>
                </a:solidFill>
                <a:latin typeface="Corbel"/>
              </a:rPr>
              <a:pPr/>
              <a:t>21</a:t>
            </a:fld>
            <a:endParaRPr lang="en-US" b="1" dirty="0">
              <a:solidFill>
                <a:srgbClr val="E17C35"/>
              </a:solidFill>
              <a:latin typeface="Corbel"/>
            </a:endParaRPr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447476" y="1325880"/>
            <a:ext cx="8229600" cy="503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>
              <a:lnSpc>
                <a:spcPct val="8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endParaRPr lang="nl-NL" sz="2200" b="1" dirty="0">
              <a:solidFill>
                <a:srgbClr val="7A2194"/>
              </a:solidFill>
              <a:latin typeface="Corbel"/>
              <a:cs typeface="Corbel"/>
            </a:endParaRP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endParaRPr lang="nl-NL" sz="2400" b="1" dirty="0">
              <a:solidFill>
                <a:srgbClr val="7A2194"/>
              </a:solidFill>
              <a:latin typeface="Corbel"/>
              <a:cs typeface="Corbel"/>
            </a:endParaRPr>
          </a:p>
        </p:txBody>
      </p:sp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4681438" y="1158241"/>
            <a:ext cx="3743524" cy="5105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>
              <a:lnSpc>
                <a:spcPct val="8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endParaRPr lang="nl-NL" sz="2200" b="1" dirty="0">
              <a:solidFill>
                <a:srgbClr val="7A2194"/>
              </a:solidFill>
              <a:latin typeface="Corbel"/>
              <a:cs typeface="Corbel"/>
            </a:endParaRPr>
          </a:p>
          <a:p>
            <a:pPr marL="0" indent="0"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Arial"/>
              <a:buNone/>
              <a:defRPr/>
            </a:pPr>
            <a:r>
              <a:rPr lang="en-US" sz="5600" b="1" dirty="0" err="1">
                <a:solidFill>
                  <a:schemeClr val="accent6">
                    <a:lumMod val="75000"/>
                  </a:schemeClr>
                </a:solidFill>
                <a:latin typeface="Corbel"/>
                <a:cs typeface="Corbel"/>
              </a:rPr>
              <a:t>Bedrijven</a:t>
            </a:r>
            <a:r>
              <a:rPr lang="en-US" sz="5600" b="1" dirty="0">
                <a:solidFill>
                  <a:schemeClr val="accent6">
                    <a:lumMod val="75000"/>
                  </a:schemeClr>
                </a:solidFill>
                <a:latin typeface="Corbel"/>
                <a:cs typeface="Corbel"/>
              </a:rPr>
              <a:t> </a:t>
            </a:r>
            <a:endParaRPr lang="nl-NL" sz="5600" b="1" dirty="0">
              <a:solidFill>
                <a:schemeClr val="accent6">
                  <a:lumMod val="75000"/>
                </a:schemeClr>
              </a:solidFill>
              <a:latin typeface="Corbel"/>
              <a:cs typeface="Corbel"/>
            </a:endParaRP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AGFA </a:t>
            </a: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Gevaert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B.V.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Alphatron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</a:t>
            </a: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Medical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Systems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Atos</a:t>
            </a:r>
            <a:endParaRPr lang="nl-NL" sz="5600" dirty="0">
              <a:solidFill>
                <a:srgbClr val="670A88"/>
              </a:solidFill>
              <a:latin typeface="Corbel"/>
              <a:cs typeface="Corbel"/>
            </a:endParaRP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B. Braun </a:t>
            </a: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Medical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B.V.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BMA B.V.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CarePoint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Nederland BV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Capgemini Nederland B.V.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Carestream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Health Nederland BV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Chipsoft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BV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CSC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D&amp;A </a:t>
            </a: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medical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</a:t>
            </a: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group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B.V.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Dell B.V. 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Dräger </a:t>
            </a: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Medical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Netherlands B.V.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DT Healthcare </a:t>
            </a: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Solutions</a:t>
            </a:r>
            <a:endParaRPr lang="nl-NL" sz="5600" dirty="0">
              <a:solidFill>
                <a:srgbClr val="670A88"/>
              </a:solidFill>
              <a:latin typeface="Corbel"/>
              <a:cs typeface="Corbel"/>
            </a:endParaRP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ENOVATION VANAD Group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Epic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Europe B.V.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E-Storage B.V.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Fenestrae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B.V.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Forcare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BV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Formex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</a:t>
            </a: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Medical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BV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Furore 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HP Nederland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I3 </a:t>
            </a:r>
            <a:r>
              <a:rPr lang="nl-NL" sz="5600" dirty="0" err="1">
                <a:solidFill>
                  <a:srgbClr val="670A88"/>
                </a:solidFill>
                <a:latin typeface="Corbel"/>
                <a:cs typeface="Corbel"/>
              </a:rPr>
              <a:t>Solutions</a:t>
            </a: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 BV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r>
              <a:rPr lang="nl-NL" sz="5600" dirty="0">
                <a:solidFill>
                  <a:srgbClr val="670A88"/>
                </a:solidFill>
                <a:latin typeface="Corbel"/>
                <a:cs typeface="Corbel"/>
              </a:rPr>
              <a:t>IBM Nederland</a:t>
            </a: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endParaRPr lang="nl-NL" sz="5600" b="1" dirty="0">
              <a:solidFill>
                <a:srgbClr val="7A2194"/>
              </a:solidFill>
              <a:latin typeface="Corbel"/>
              <a:cs typeface="Corbel"/>
            </a:endParaRPr>
          </a:p>
          <a:p>
            <a:pPr>
              <a:lnSpc>
                <a:spcPct val="90000"/>
              </a:lnSpc>
              <a:buClr>
                <a:srgbClr val="7030A0">
                  <a:lumMod val="60000"/>
                  <a:lumOff val="40000"/>
                </a:srgbClr>
              </a:buClr>
              <a:buSzPct val="120000"/>
              <a:buFont typeface="Wingdings" charset="2"/>
              <a:buChar char="§"/>
              <a:defRPr/>
            </a:pPr>
            <a:endParaRPr lang="nl-NL" sz="5600" b="1" dirty="0">
              <a:solidFill>
                <a:srgbClr val="FA8D3D"/>
              </a:solidFill>
              <a:latin typeface="Corbel"/>
              <a:cs typeface="Corbel"/>
            </a:endParaRPr>
          </a:p>
        </p:txBody>
      </p:sp>
      <p:sp>
        <p:nvSpPr>
          <p:cNvPr id="12" name="PIJL-RECHTS 11"/>
          <p:cNvSpPr/>
          <p:nvPr/>
        </p:nvSpPr>
        <p:spPr>
          <a:xfrm>
            <a:off x="8077200" y="5956604"/>
            <a:ext cx="487558" cy="1734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A8D3D"/>
              </a:solidFill>
              <a:latin typeface="Corbel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457201" y="317500"/>
            <a:ext cx="376237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2800">
                <a:solidFill>
                  <a:srgbClr val="E17C35"/>
                </a:solidFill>
                <a:latin typeface="Calibri" pitchFamily="34" charset="0"/>
                <a:ea typeface="+mj-ea"/>
                <a:cs typeface="Calibri" pitchFamily="34" charset="0"/>
              </a:rPr>
              <a:t>IHE-NL deelnemers (1/2)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E17C35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37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7476" y="2007255"/>
            <a:ext cx="8229600" cy="4349095"/>
          </a:xfrm>
        </p:spPr>
        <p:txBody>
          <a:bodyPr>
            <a:normAutofit/>
          </a:bodyPr>
          <a:lstStyle/>
          <a:p>
            <a:pPr marL="349250">
              <a:lnSpc>
                <a:spcPct val="8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endParaRPr lang="nl-NL" sz="2200" b="1" dirty="0">
              <a:solidFill>
                <a:srgbClr val="7A2194"/>
              </a:solidFill>
              <a:latin typeface="Corbel"/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endParaRPr lang="nl-NL" sz="2400" b="1" dirty="0">
              <a:solidFill>
                <a:srgbClr val="7A2194"/>
              </a:solidFill>
              <a:latin typeface="Corbel"/>
              <a:cs typeface="Corbel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rgbClr val="E17C35"/>
                </a:solidFill>
                <a:latin typeface="Corbel"/>
                <a:cs typeface="Corbel"/>
              </a:rPr>
              <a:t>Integrating the Healthcare Enterprise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b="1" smtClean="0">
                <a:solidFill>
                  <a:srgbClr val="E17C35"/>
                </a:solidFill>
              </a:rPr>
              <a:pPr/>
              <a:t>22</a:t>
            </a:fld>
            <a:endParaRPr lang="en-US" b="1" dirty="0">
              <a:solidFill>
                <a:srgbClr val="E17C35"/>
              </a:solidFill>
            </a:endParaRPr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447476" y="1325880"/>
            <a:ext cx="8229600" cy="503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>
              <a:lnSpc>
                <a:spcPct val="8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endParaRPr lang="nl-NL" sz="2200" b="1" dirty="0">
              <a:solidFill>
                <a:srgbClr val="7A2194"/>
              </a:solidFill>
              <a:latin typeface="Corbel"/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endParaRPr lang="nl-NL" sz="2400" b="1" dirty="0">
              <a:solidFill>
                <a:srgbClr val="7A2194"/>
              </a:solidFill>
              <a:latin typeface="Corbel"/>
              <a:cs typeface="Corbel"/>
            </a:endParaRPr>
          </a:p>
        </p:txBody>
      </p:sp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447476" y="704547"/>
            <a:ext cx="3621604" cy="6016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>
              <a:lnSpc>
                <a:spcPct val="8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endParaRPr lang="nl-NL" sz="900" dirty="0">
              <a:solidFill>
                <a:srgbClr val="670A88"/>
              </a:solidFill>
              <a:latin typeface="Corbel"/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Connect2Empower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ICT Automatisering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Intersystems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Benelux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Kalcio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BV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Leica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Microsystems b.v.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MedicalPHIT</a:t>
            </a: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Medicore</a:t>
            </a: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Meddex</a:t>
            </a: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Mips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</a:t>
            </a:r>
            <a:r>
              <a:rPr lang="nl-NL" sz="1400" dirty="0" err="1">
                <a:solidFill>
                  <a:srgbClr val="670A88"/>
                </a:solidFill>
                <a:cs typeface="Corbel"/>
              </a:rPr>
              <a:t>n.v.</a:t>
            </a: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Oracle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Philips </a:t>
            </a:r>
            <a:r>
              <a:rPr lang="nl-NL" sz="1400" dirty="0" err="1">
                <a:solidFill>
                  <a:srgbClr val="670A88"/>
                </a:solidFill>
                <a:cs typeface="Corbel"/>
              </a:rPr>
              <a:t>Medical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Systems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Pinkroccade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Healthcare BV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Promedico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ICT B.V.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Portavita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BV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quCare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</a:t>
            </a:r>
            <a:r>
              <a:rPr lang="nl-NL" sz="1400" dirty="0" err="1">
                <a:solidFill>
                  <a:srgbClr val="670A88"/>
                </a:solidFill>
                <a:cs typeface="Corbel"/>
              </a:rPr>
              <a:t>Solutions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B.V.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RePoint</a:t>
            </a: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Ricoh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Ringholm</a:t>
            </a: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Rogan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Delft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RVC B.V.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SAP Nederland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Sectra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</a:t>
            </a:r>
            <a:r>
              <a:rPr lang="nl-NL" sz="1400" dirty="0" err="1">
                <a:solidFill>
                  <a:srgbClr val="670A88"/>
                </a:solidFill>
                <a:cs typeface="Corbel"/>
              </a:rPr>
              <a:t>ImaXperts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BV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Siemens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Technidata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Benelux B.V.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endParaRPr lang="nl-NL" sz="2400" dirty="0">
              <a:solidFill>
                <a:srgbClr val="670A88"/>
              </a:solidFill>
              <a:latin typeface="Corbel"/>
              <a:cs typeface="Corbel"/>
            </a:endParaRPr>
          </a:p>
        </p:txBody>
      </p:sp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4742398" y="357695"/>
            <a:ext cx="3621604" cy="4900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>
              <a:lnSpc>
                <a:spcPct val="8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Techxx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</a:t>
            </a:r>
            <a:r>
              <a:rPr lang="nl-NL" sz="1400" dirty="0" err="1">
                <a:solidFill>
                  <a:srgbClr val="670A88"/>
                </a:solidFill>
                <a:cs typeface="Corbel"/>
              </a:rPr>
              <a:t>Projects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&amp; Services BV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Topicus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Healthcare bv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Weerdenburg Projectmanagement &amp; Advies bv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Welch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</a:t>
            </a:r>
            <a:r>
              <a:rPr lang="nl-NL" sz="1400" dirty="0" err="1">
                <a:solidFill>
                  <a:srgbClr val="670A88"/>
                </a:solidFill>
                <a:cs typeface="Corbel"/>
              </a:rPr>
              <a:t>Allyn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B.V.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Winvision</a:t>
            </a: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ZorgDomein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Nederland bv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endParaRPr lang="en-US" sz="1400" dirty="0">
              <a:solidFill>
                <a:srgbClr val="7A2194"/>
              </a:solidFill>
              <a:cs typeface="Corbel"/>
            </a:endParaRPr>
          </a:p>
          <a:p>
            <a:pPr marL="0" indent="0"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None/>
              <a:defRPr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cs typeface="Corbel"/>
              </a:rPr>
              <a:t>ORGANISATIES</a:t>
            </a:r>
            <a:endParaRPr lang="nl-NL" sz="1400" dirty="0">
              <a:solidFill>
                <a:schemeClr val="accent6">
                  <a:lumMod val="75000"/>
                </a:schemeClr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EZDA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GS1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Integraal Kankercentrum Nederland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Laboratorium Pathologie Oost Nederland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Nictiz</a:t>
            </a: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NVKC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NVKF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NVMM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NVVR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OIZ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Saltro</a:t>
            </a: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Stichting Gerrit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Stichting HL7 Nederland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>
                <a:solidFill>
                  <a:srgbClr val="670A88"/>
                </a:solidFill>
                <a:cs typeface="Corbel"/>
              </a:rPr>
              <a:t>Stichting </a:t>
            </a:r>
            <a:r>
              <a:rPr lang="nl-NL" sz="1400" dirty="0" err="1">
                <a:solidFill>
                  <a:srgbClr val="670A88"/>
                </a:solidFill>
                <a:cs typeface="Corbel"/>
              </a:rPr>
              <a:t>RijnmondNet</a:t>
            </a: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vZVZ</a:t>
            </a:r>
            <a:endParaRPr lang="nl-NL" sz="1400" dirty="0">
              <a:solidFill>
                <a:srgbClr val="670A88"/>
              </a:solidFill>
              <a:cs typeface="Corbel"/>
            </a:endParaRP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Zorgring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NHN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r>
              <a:rPr lang="nl-NL" sz="1400" dirty="0" err="1">
                <a:solidFill>
                  <a:srgbClr val="670A88"/>
                </a:solidFill>
                <a:cs typeface="Corbel"/>
              </a:rPr>
              <a:t>ZorgSaam</a:t>
            </a:r>
            <a:r>
              <a:rPr lang="nl-NL" sz="1400" dirty="0">
                <a:solidFill>
                  <a:srgbClr val="670A88"/>
                </a:solidFill>
                <a:cs typeface="Corbel"/>
              </a:rPr>
              <a:t> Zeeuws Vlaanderen</a:t>
            </a:r>
          </a:p>
          <a:p>
            <a:pPr>
              <a:lnSpc>
                <a:spcPct val="90000"/>
              </a:lnSpc>
              <a:buClr>
                <a:schemeClr val="accent4">
                  <a:lumMod val="60000"/>
                  <a:lumOff val="40000"/>
                </a:schemeClr>
              </a:buClr>
              <a:buSzPct val="120000"/>
              <a:buFont typeface="Wingdings" charset="2"/>
              <a:buChar char="§"/>
              <a:defRPr/>
            </a:pPr>
            <a:endParaRPr lang="nl-NL" sz="1400" dirty="0">
              <a:solidFill>
                <a:srgbClr val="7A2194"/>
              </a:solidFill>
              <a:cs typeface="Corbel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457201" y="317500"/>
            <a:ext cx="376237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2800">
                <a:solidFill>
                  <a:srgbClr val="E17C35"/>
                </a:solidFill>
                <a:latin typeface="Calibri" pitchFamily="34" charset="0"/>
                <a:ea typeface="+mj-ea"/>
                <a:cs typeface="Calibri" pitchFamily="34" charset="0"/>
              </a:rPr>
              <a:t>IHE-NL deelnemers (2/2)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E17C35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44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57199" y="2549097"/>
            <a:ext cx="8229600" cy="1143000"/>
          </a:xfrm>
        </p:spPr>
        <p:txBody>
          <a:bodyPr/>
          <a:lstStyle/>
          <a:p>
            <a:r>
              <a:rPr lang="nl-NL" sz="4000" b="1" dirty="0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nl-NL" sz="4000" b="1" dirty="0" err="1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</a:t>
            </a:r>
            <a:r>
              <a:rPr lang="nl-NL" sz="4000" b="1" dirty="0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NL" sz="4000" b="1" dirty="0" err="1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ain’t</a:t>
            </a:r>
            <a:r>
              <a:rPr lang="nl-NL" sz="4000" b="1" dirty="0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NL" sz="4000" b="1" dirty="0" err="1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nl-NL" sz="4000" b="1" dirty="0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NL" sz="4000" b="1" dirty="0" err="1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nl-NL" sz="4000" b="1" dirty="0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NL" sz="4000" b="1" dirty="0" err="1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</a:t>
            </a:r>
            <a:r>
              <a:rPr lang="nl-NL" sz="4000" b="1" dirty="0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NL" sz="4000" b="1" dirty="0" err="1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nl-NL" sz="4000" b="1" dirty="0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NL" sz="4000" b="1" dirty="0" err="1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</a:t>
            </a:r>
            <a:r>
              <a:rPr lang="nl-NL" sz="4000" b="1" dirty="0">
                <a:solidFill>
                  <a:srgbClr val="670A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nl-NL" sz="4000" b="1" i="1" dirty="0">
              <a:solidFill>
                <a:srgbClr val="670A8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771" name="Tijdelijke aanduiding voor voettekst 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t>Integrating the Healthcare Enterprise</a:t>
            </a:r>
          </a:p>
        </p:txBody>
      </p:sp>
      <p:sp>
        <p:nvSpPr>
          <p:cNvPr id="32772" name="Tijdelijke aanduiding voor dianumm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C45DBF-7209-4E92-A63B-8C1D913B50E5}" type="slidenum">
              <a:rPr lang="en-US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pPr/>
              <a:t>23</a:t>
            </a:fld>
            <a:endParaRPr lang="en-US" b="1">
              <a:solidFill>
                <a:srgbClr val="E17C35"/>
              </a:solidFill>
              <a:latin typeface="Corbel" pitchFamily="34" charset="0"/>
              <a:cs typeface="Arial" charset="0"/>
            </a:endParaRPr>
          </a:p>
        </p:txBody>
      </p:sp>
      <p:pic>
        <p:nvPicPr>
          <p:cNvPr id="32773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2152" y="351693"/>
            <a:ext cx="2195512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1"/>
          <p:cNvSpPr txBox="1">
            <a:spLocks/>
          </p:cNvSpPr>
          <p:nvPr/>
        </p:nvSpPr>
        <p:spPr bwMode="auto">
          <a:xfrm>
            <a:off x="457201" y="317500"/>
            <a:ext cx="518997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48075E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006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4225" y="418745"/>
            <a:ext cx="7772400" cy="846530"/>
          </a:xfrm>
        </p:spPr>
        <p:txBody>
          <a:bodyPr>
            <a:noAutofit/>
          </a:bodyPr>
          <a:lstStyle/>
          <a:p>
            <a:pPr>
              <a:spcBef>
                <a:spcPct val="20000"/>
              </a:spcBef>
            </a:pPr>
            <a:r>
              <a:rPr lang="nl-NL" sz="2800">
                <a:solidFill>
                  <a:srgbClr val="48075E"/>
                </a:solidFill>
              </a:rPr>
              <a:t>Voor integratie en interoperabiliteit, doe mee met:</a:t>
            </a:r>
          </a:p>
        </p:txBody>
      </p:sp>
      <p:pic>
        <p:nvPicPr>
          <p:cNvPr id="103432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40563" y="5867400"/>
            <a:ext cx="1447800" cy="4889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606751" y="4008496"/>
            <a:ext cx="7881612" cy="1200329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olid"/>
          </a:ln>
        </p:spPr>
        <p:txBody>
          <a:bodyPr wrap="square" rtlCol="0">
            <a:noAutofit/>
          </a:bodyPr>
          <a:lstStyle/>
          <a:p>
            <a:r>
              <a:rPr lang="nl-NL" sz="2400">
                <a:solidFill>
                  <a:schemeClr val="accent4">
                    <a:lumMod val="75000"/>
                  </a:schemeClr>
                </a:solidFill>
              </a:rPr>
              <a:t>IHE: 		www.ihe.net</a:t>
            </a:r>
          </a:p>
          <a:p>
            <a:r>
              <a:rPr lang="nl-NL" sz="2400">
                <a:solidFill>
                  <a:schemeClr val="accent4">
                    <a:lumMod val="75000"/>
                  </a:schemeClr>
                </a:solidFill>
              </a:rPr>
              <a:t>IHE-NL: 	www.ihe-nl.org</a:t>
            </a:r>
          </a:p>
          <a:p>
            <a:r>
              <a:rPr lang="nl-NL" sz="2400">
                <a:solidFill>
                  <a:schemeClr val="accent4">
                    <a:lumMod val="75000"/>
                  </a:schemeClr>
                </a:solidFill>
              </a:rPr>
              <a:t>Email: 	secretariaat@ihe-nl.org</a:t>
            </a: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5420" y="1888769"/>
            <a:ext cx="4430011" cy="1265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jdelijke aanduiding voor voettekst 3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t>Integrating the Healthcare Enterprise</a:t>
            </a:r>
          </a:p>
        </p:txBody>
      </p:sp>
      <p:sp>
        <p:nvSpPr>
          <p:cNvPr id="13" name="Tijdelijke aanduiding voor dianummer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4998F597-10E6-45A7-B0CF-D7F85F7E60AD}" type="slidenum">
              <a:rPr lang="en-US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pPr/>
              <a:t>24</a:t>
            </a:fld>
            <a:endParaRPr lang="en-US" b="1">
              <a:solidFill>
                <a:srgbClr val="E17C35"/>
              </a:solidFill>
              <a:latin typeface="Corbel" pitchFamily="34" charset="0"/>
              <a:cs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9588" y="1058714"/>
            <a:ext cx="8634412" cy="5297636"/>
          </a:xfrm>
        </p:spPr>
        <p:txBody>
          <a:bodyPr>
            <a:noAutofit/>
          </a:bodyPr>
          <a:lstStyle/>
          <a:p>
            <a:pPr lvl="0" algn="l"/>
            <a:r>
              <a:rPr lang="en-GB" sz="2000" dirty="0">
                <a:solidFill>
                  <a:srgbClr val="670A88"/>
                </a:solidFill>
              </a:rPr>
              <a:t>Work history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70A88"/>
                </a:solidFill>
              </a:rPr>
              <a:t>Pharmaceutical company: several managing roles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70A88"/>
                </a:solidFill>
              </a:rPr>
              <a:t>Internet business: build a </a:t>
            </a:r>
            <a:r>
              <a:rPr lang="en-GB" sz="1800" dirty="0" err="1">
                <a:solidFill>
                  <a:srgbClr val="670A88"/>
                </a:solidFill>
              </a:rPr>
              <a:t>bus.unit</a:t>
            </a:r>
            <a:r>
              <a:rPr lang="en-GB" sz="1800" dirty="0">
                <a:solidFill>
                  <a:srgbClr val="670A88"/>
                </a:solidFill>
              </a:rPr>
              <a:t> on healthcare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70A88"/>
                </a:solidFill>
              </a:rPr>
              <a:t>Dutch Association of Medical Specialists: NL Programme Manager on the domain of IT innovation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70A88"/>
                </a:solidFill>
              </a:rPr>
              <a:t>Ministry of Health , Welfare and Sports : Sr Advisor on ICT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rgbClr val="670A88"/>
                </a:solidFill>
              </a:rPr>
              <a:t>ZorgDomein</a:t>
            </a:r>
            <a:r>
              <a:rPr lang="en-GB" sz="1800" dirty="0">
                <a:solidFill>
                  <a:srgbClr val="670A88"/>
                </a:solidFill>
              </a:rPr>
              <a:t>: Commercial Director; referral system for hospitals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rgbClr val="670A88"/>
                </a:solidFill>
              </a:rPr>
              <a:t>Cordian</a:t>
            </a:r>
            <a:r>
              <a:rPr lang="en-GB" sz="1800" dirty="0">
                <a:solidFill>
                  <a:srgbClr val="670A88"/>
                </a:solidFill>
              </a:rPr>
              <a:t>/Philips: Strategic Alliance Manager; sensor technology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rgbClr val="670A88"/>
                </a:solidFill>
              </a:rPr>
              <a:t>Entrepeneur</a:t>
            </a:r>
            <a:endParaRPr lang="en-GB" sz="1800" dirty="0">
              <a:solidFill>
                <a:srgbClr val="670A88"/>
              </a:solidFill>
            </a:endParaRPr>
          </a:p>
          <a:p>
            <a:pPr algn="l"/>
            <a:r>
              <a:rPr lang="en-GB" sz="2000" dirty="0">
                <a:solidFill>
                  <a:srgbClr val="670A88"/>
                </a:solidFill>
              </a:rPr>
              <a:t>Roles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70A88"/>
                </a:solidFill>
              </a:rPr>
              <a:t>Council for Public Health: member of Expert Group Data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70A88"/>
                </a:solidFill>
              </a:rPr>
              <a:t>Co-author of the eHealth standard The Netherlands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70A88"/>
                </a:solidFill>
              </a:rPr>
              <a:t>Author of articles </a:t>
            </a:r>
            <a:r>
              <a:rPr lang="en-GB" sz="1800" dirty="0" err="1">
                <a:solidFill>
                  <a:srgbClr val="670A88"/>
                </a:solidFill>
              </a:rPr>
              <a:t>eg</a:t>
            </a:r>
            <a:r>
              <a:rPr lang="en-GB" sz="1800" dirty="0">
                <a:solidFill>
                  <a:srgbClr val="670A88"/>
                </a:solidFill>
              </a:rPr>
              <a:t> performance indicators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70A88"/>
                </a:solidFill>
              </a:rPr>
              <a:t>Ministry Economic Affairs: </a:t>
            </a:r>
            <a:r>
              <a:rPr lang="en-GB" sz="1800" dirty="0" err="1">
                <a:solidFill>
                  <a:srgbClr val="670A88"/>
                </a:solidFill>
              </a:rPr>
              <a:t>sparringpartner</a:t>
            </a:r>
            <a:r>
              <a:rPr lang="en-GB" sz="1800" dirty="0">
                <a:solidFill>
                  <a:srgbClr val="670A88"/>
                </a:solidFill>
              </a:rPr>
              <a:t> on Big Data &amp; ICT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70A88"/>
                </a:solidFill>
              </a:rPr>
              <a:t>Ministry of Health, Welfare and Sports: Expert Group Standardisation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670A88"/>
                </a:solidFill>
              </a:rPr>
              <a:t>NEN Policy Committee Health Technology and Organisation: member</a:t>
            </a:r>
          </a:p>
        </p:txBody>
      </p:sp>
      <p:sp>
        <p:nvSpPr>
          <p:cNvPr id="29702" name="Tijdelijke aanduiding voor voettekst 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nl-NL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t>Integrating the Healthcare Enterprise</a:t>
            </a:r>
          </a:p>
        </p:txBody>
      </p:sp>
      <p:sp>
        <p:nvSpPr>
          <p:cNvPr id="29703" name="Tijdelijke aanduiding voor dianumm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C34230-6E58-415A-AD52-11E4461EBA49}" type="slidenum">
              <a:rPr lang="nl-NL" b="1" smtClean="0">
                <a:solidFill>
                  <a:srgbClr val="E17C35"/>
                </a:solidFill>
                <a:latin typeface="Corbel" pitchFamily="34" charset="0"/>
                <a:cs typeface="Arial" charset="0"/>
              </a:rPr>
              <a:pPr/>
              <a:t>3</a:t>
            </a:fld>
            <a:endParaRPr lang="nl-NL" b="1">
              <a:solidFill>
                <a:srgbClr val="E17C35"/>
              </a:solidFill>
              <a:latin typeface="Corbel" pitchFamily="34" charset="0"/>
              <a:cs typeface="Arial" charset="0"/>
            </a:endParaRPr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457201" y="317500"/>
            <a:ext cx="621495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srgbClr val="E17C35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Background</a:t>
            </a: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2152" y="351693"/>
            <a:ext cx="2195512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444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9588" y="1058714"/>
            <a:ext cx="8634412" cy="5297636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400" dirty="0" err="1">
                <a:solidFill>
                  <a:srgbClr val="670A88"/>
                </a:solidFill>
              </a:rPr>
              <a:t>Integral</a:t>
            </a:r>
            <a:r>
              <a:rPr lang="nl-NL" sz="2400" dirty="0">
                <a:solidFill>
                  <a:srgbClr val="670A88"/>
                </a:solidFill>
              </a:rPr>
              <a:t> setup of IHE, </a:t>
            </a:r>
            <a:r>
              <a:rPr lang="nl-NL" sz="2400" dirty="0" err="1">
                <a:solidFill>
                  <a:srgbClr val="670A88"/>
                </a:solidFill>
              </a:rPr>
              <a:t>global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and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process</a:t>
            </a:r>
            <a:r>
              <a:rPr lang="nl-NL" sz="2400" dirty="0">
                <a:solidFill>
                  <a:srgbClr val="670A88"/>
                </a:solidFill>
              </a:rPr>
              <a:t> (ISO/TR 28380</a:t>
            </a:r>
            <a:r>
              <a:rPr lang="nl-NL" sz="2000" dirty="0">
                <a:solidFill>
                  <a:srgbClr val="670A88"/>
                </a:solidFill>
              </a:rPr>
              <a:t>)</a:t>
            </a:r>
            <a:endParaRPr lang="nl-NL" sz="2400" dirty="0">
              <a:solidFill>
                <a:srgbClr val="670A88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rgbClr val="670A88"/>
                </a:solidFill>
              </a:rPr>
              <a:t>Multi level </a:t>
            </a:r>
            <a:r>
              <a:rPr lang="nl-NL" sz="2400" dirty="0" err="1">
                <a:solidFill>
                  <a:srgbClr val="670A88"/>
                </a:solidFill>
              </a:rPr>
              <a:t>interoperability</a:t>
            </a:r>
            <a:r>
              <a:rPr lang="nl-NL" sz="2400" dirty="0">
                <a:solidFill>
                  <a:srgbClr val="670A88"/>
                </a:solidFill>
              </a:rPr>
              <a:t> model </a:t>
            </a:r>
            <a:r>
              <a:rPr lang="nl-NL" sz="2400" dirty="0" err="1">
                <a:solidFill>
                  <a:srgbClr val="670A88"/>
                </a:solidFill>
              </a:rPr>
              <a:t>and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agreements</a:t>
            </a:r>
            <a:r>
              <a:rPr lang="nl-NL" sz="2400" dirty="0">
                <a:solidFill>
                  <a:srgbClr val="670A88"/>
                </a:solidFill>
              </a:rPr>
              <a:t> on </a:t>
            </a:r>
            <a:r>
              <a:rPr lang="nl-NL" sz="2400" dirty="0" err="1">
                <a:solidFill>
                  <a:srgbClr val="670A88"/>
                </a:solidFill>
              </a:rPr>
              <a:t>each</a:t>
            </a:r>
            <a:r>
              <a:rPr lang="nl-NL" sz="2400" dirty="0">
                <a:solidFill>
                  <a:srgbClr val="670A88"/>
                </a:solidFill>
              </a:rPr>
              <a:t> level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rgbClr val="670A88"/>
                </a:solidFill>
              </a:rPr>
              <a:t>Bottom-up approach </a:t>
            </a:r>
            <a:r>
              <a:rPr lang="nl-NL" sz="2400" dirty="0" err="1">
                <a:solidFill>
                  <a:srgbClr val="670A88"/>
                </a:solidFill>
              </a:rPr>
              <a:t>based</a:t>
            </a:r>
            <a:r>
              <a:rPr lang="nl-NL" sz="2400" dirty="0">
                <a:solidFill>
                  <a:srgbClr val="670A88"/>
                </a:solidFill>
              </a:rPr>
              <a:t> on </a:t>
            </a:r>
            <a:r>
              <a:rPr lang="nl-NL" sz="2400" dirty="0" err="1">
                <a:solidFill>
                  <a:srgbClr val="670A88"/>
                </a:solidFill>
              </a:rPr>
              <a:t>use</a:t>
            </a:r>
            <a:r>
              <a:rPr lang="nl-NL" sz="2400" dirty="0">
                <a:solidFill>
                  <a:srgbClr val="670A88"/>
                </a:solidFill>
              </a:rPr>
              <a:t> cases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rgbClr val="670A88"/>
                </a:solidFill>
              </a:rPr>
              <a:t>Definition of </a:t>
            </a:r>
            <a:r>
              <a:rPr lang="nl-NL" sz="2400" dirty="0" err="1">
                <a:solidFill>
                  <a:srgbClr val="670A88"/>
                </a:solidFill>
              </a:rPr>
              <a:t>profiles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instead</a:t>
            </a:r>
            <a:r>
              <a:rPr lang="nl-NL" sz="2400" dirty="0">
                <a:solidFill>
                  <a:srgbClr val="670A88"/>
                </a:solidFill>
              </a:rPr>
              <a:t> of </a:t>
            </a:r>
            <a:r>
              <a:rPr lang="nl-NL" sz="2400" dirty="0" err="1">
                <a:solidFill>
                  <a:srgbClr val="670A88"/>
                </a:solidFill>
              </a:rPr>
              <a:t>implementation</a:t>
            </a:r>
            <a:r>
              <a:rPr lang="nl-NL" sz="2400" dirty="0">
                <a:solidFill>
                  <a:srgbClr val="670A88"/>
                </a:solidFill>
              </a:rPr>
              <a:t> of </a:t>
            </a:r>
            <a:r>
              <a:rPr lang="nl-NL" sz="2400" dirty="0" err="1">
                <a:solidFill>
                  <a:srgbClr val="670A88"/>
                </a:solidFill>
              </a:rPr>
              <a:t>separat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standards</a:t>
            </a:r>
            <a:endParaRPr lang="nl-NL" sz="2400" dirty="0">
              <a:solidFill>
                <a:srgbClr val="670A88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rgbClr val="670A88"/>
                </a:solidFill>
              </a:rPr>
              <a:t>Active cooperation </a:t>
            </a:r>
            <a:r>
              <a:rPr lang="nl-NL" sz="2400" dirty="0" err="1">
                <a:solidFill>
                  <a:srgbClr val="670A88"/>
                </a:solidFill>
              </a:rPr>
              <a:t>between</a:t>
            </a:r>
            <a:r>
              <a:rPr lang="nl-NL" sz="2400" dirty="0">
                <a:solidFill>
                  <a:srgbClr val="670A88"/>
                </a:solidFill>
              </a:rPr>
              <a:t> stakeholders (User/</a:t>
            </a:r>
            <a:r>
              <a:rPr lang="nl-NL" sz="2400" dirty="0" err="1">
                <a:solidFill>
                  <a:srgbClr val="670A88"/>
                </a:solidFill>
              </a:rPr>
              <a:t>Vendors</a:t>
            </a:r>
            <a:r>
              <a:rPr lang="nl-NL" sz="2400" dirty="0">
                <a:solidFill>
                  <a:srgbClr val="670A88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400" dirty="0" err="1">
                <a:solidFill>
                  <a:srgbClr val="670A88"/>
                </a:solidFill>
              </a:rPr>
              <a:t>Testing</a:t>
            </a:r>
            <a:r>
              <a:rPr lang="nl-NL" sz="2400" dirty="0">
                <a:solidFill>
                  <a:srgbClr val="670A88"/>
                </a:solidFill>
              </a:rPr>
              <a:t> tool </a:t>
            </a:r>
            <a:r>
              <a:rPr lang="nl-NL" sz="2400" dirty="0" err="1">
                <a:solidFill>
                  <a:srgbClr val="670A88"/>
                </a:solidFill>
              </a:rPr>
              <a:t>and</a:t>
            </a:r>
            <a:r>
              <a:rPr lang="nl-NL" sz="2400" dirty="0">
                <a:solidFill>
                  <a:srgbClr val="670A88"/>
                </a:solidFill>
              </a:rPr>
              <a:t> a </a:t>
            </a:r>
            <a:r>
              <a:rPr lang="nl-NL" sz="2400" dirty="0" err="1">
                <a:solidFill>
                  <a:srgbClr val="670A88"/>
                </a:solidFill>
              </a:rPr>
              <a:t>quality</a:t>
            </a:r>
            <a:r>
              <a:rPr lang="nl-NL" sz="2400" dirty="0">
                <a:solidFill>
                  <a:srgbClr val="670A88"/>
                </a:solidFill>
              </a:rPr>
              <a:t> system </a:t>
            </a:r>
            <a:r>
              <a:rPr lang="nl-NL" sz="2400" dirty="0" err="1">
                <a:solidFill>
                  <a:srgbClr val="670A88"/>
                </a:solidFill>
              </a:rPr>
              <a:t>based</a:t>
            </a:r>
            <a:r>
              <a:rPr lang="nl-NL" sz="2400" dirty="0">
                <a:solidFill>
                  <a:srgbClr val="670A88"/>
                </a:solidFill>
              </a:rPr>
              <a:t> on </a:t>
            </a:r>
            <a:r>
              <a:rPr lang="nl-NL" sz="2400" dirty="0" err="1">
                <a:solidFill>
                  <a:srgbClr val="670A88"/>
                </a:solidFill>
              </a:rPr>
              <a:t>certificates</a:t>
            </a:r>
            <a:endParaRPr lang="nl-NL" sz="2400" dirty="0">
              <a:solidFill>
                <a:srgbClr val="670A88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400" dirty="0" err="1">
                <a:solidFill>
                  <a:srgbClr val="670A88"/>
                </a:solidFill>
              </a:rPr>
              <a:t>Summarized</a:t>
            </a:r>
            <a:r>
              <a:rPr lang="nl-NL" sz="2400" dirty="0">
                <a:solidFill>
                  <a:srgbClr val="670A88"/>
                </a:solidFill>
              </a:rPr>
              <a:t>, </a:t>
            </a:r>
            <a:r>
              <a:rPr lang="nl-NL" sz="2400" dirty="0" err="1">
                <a:solidFill>
                  <a:srgbClr val="670A88"/>
                </a:solidFill>
              </a:rPr>
              <a:t>the</a:t>
            </a:r>
            <a:r>
              <a:rPr lang="nl-NL" sz="2400" dirty="0">
                <a:solidFill>
                  <a:srgbClr val="670A88"/>
                </a:solidFill>
              </a:rPr>
              <a:t> setup of IHE </a:t>
            </a:r>
            <a:r>
              <a:rPr lang="nl-NL" sz="2400" dirty="0" err="1">
                <a:solidFill>
                  <a:srgbClr val="670A88"/>
                </a:solidFill>
              </a:rPr>
              <a:t>and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it’s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possible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usage</a:t>
            </a:r>
            <a:endParaRPr lang="nl-NL" sz="2400" dirty="0">
              <a:solidFill>
                <a:srgbClr val="670A88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nl-NL" sz="2400" dirty="0">
              <a:solidFill>
                <a:srgbClr val="670A88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l-NL" sz="2400" i="1" dirty="0">
                <a:solidFill>
                  <a:srgbClr val="670A88"/>
                </a:solidFill>
              </a:rPr>
              <a:t>Smart </a:t>
            </a:r>
            <a:r>
              <a:rPr lang="nl-NL" sz="2400" i="1" dirty="0" err="1">
                <a:solidFill>
                  <a:srgbClr val="670A88"/>
                </a:solidFill>
              </a:rPr>
              <a:t>Industry</a:t>
            </a:r>
            <a:r>
              <a:rPr lang="nl-NL" sz="2400" dirty="0">
                <a:solidFill>
                  <a:srgbClr val="670A88"/>
                </a:solidFill>
              </a:rPr>
              <a:t>: </a:t>
            </a:r>
            <a:br>
              <a:rPr lang="nl-NL" sz="2400" dirty="0">
                <a:solidFill>
                  <a:srgbClr val="670A88"/>
                </a:solidFill>
              </a:rPr>
            </a:br>
            <a:r>
              <a:rPr lang="nl-NL" sz="2400" dirty="0">
                <a:solidFill>
                  <a:srgbClr val="670A88"/>
                </a:solidFill>
              </a:rPr>
              <a:t>Lots of </a:t>
            </a:r>
            <a:r>
              <a:rPr lang="nl-NL" sz="2400" dirty="0" err="1">
                <a:solidFill>
                  <a:srgbClr val="670A88"/>
                </a:solidFill>
              </a:rPr>
              <a:t>international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initiatives</a:t>
            </a:r>
            <a:r>
              <a:rPr lang="nl-NL" sz="2400" dirty="0">
                <a:solidFill>
                  <a:srgbClr val="670A88"/>
                </a:solidFill>
              </a:rPr>
              <a:t>, but </a:t>
            </a:r>
            <a:r>
              <a:rPr lang="nl-NL" sz="2400" dirty="0" err="1">
                <a:solidFill>
                  <a:srgbClr val="670A88"/>
                </a:solidFill>
              </a:rPr>
              <a:t>lacking</a:t>
            </a:r>
            <a:r>
              <a:rPr lang="nl-NL" sz="2400" dirty="0">
                <a:solidFill>
                  <a:srgbClr val="670A88"/>
                </a:solidFill>
              </a:rPr>
              <a:t> a </a:t>
            </a:r>
            <a:r>
              <a:rPr lang="nl-NL" sz="2400" dirty="0" err="1">
                <a:solidFill>
                  <a:srgbClr val="670A88"/>
                </a:solidFill>
              </a:rPr>
              <a:t>global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initiative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which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connects</a:t>
            </a:r>
            <a:r>
              <a:rPr lang="nl-NL" sz="2400" dirty="0">
                <a:solidFill>
                  <a:srgbClr val="670A88"/>
                </a:solidFill>
              </a:rPr>
              <a:t> </a:t>
            </a:r>
            <a:r>
              <a:rPr lang="nl-NL" sz="2400" dirty="0" err="1">
                <a:solidFill>
                  <a:srgbClr val="670A88"/>
                </a:solidFill>
              </a:rPr>
              <a:t>the</a:t>
            </a:r>
            <a:r>
              <a:rPr lang="nl-NL" sz="2400" dirty="0">
                <a:solidFill>
                  <a:srgbClr val="670A88"/>
                </a:solidFill>
              </a:rPr>
              <a:t> separate </a:t>
            </a:r>
            <a:r>
              <a:rPr lang="nl-NL" sz="2400" dirty="0" err="1">
                <a:solidFill>
                  <a:srgbClr val="670A88"/>
                </a:solidFill>
              </a:rPr>
              <a:t>parts</a:t>
            </a:r>
            <a:r>
              <a:rPr lang="nl-NL" sz="2400" dirty="0">
                <a:solidFill>
                  <a:srgbClr val="670A88"/>
                </a:solidFill>
              </a:rPr>
              <a:t> (like IHE is </a:t>
            </a:r>
            <a:r>
              <a:rPr lang="nl-NL" sz="2400" dirty="0" err="1">
                <a:solidFill>
                  <a:srgbClr val="670A88"/>
                </a:solidFill>
              </a:rPr>
              <a:t>doing</a:t>
            </a:r>
            <a:r>
              <a:rPr lang="nl-NL" sz="2400" dirty="0">
                <a:solidFill>
                  <a:srgbClr val="670A88"/>
                </a:solidFill>
              </a:rPr>
              <a:t>)</a:t>
            </a:r>
            <a:endParaRPr lang="nl-NL" sz="1200" dirty="0">
              <a:solidFill>
                <a:srgbClr val="670A88"/>
              </a:solidFill>
            </a:endParaRPr>
          </a:p>
        </p:txBody>
      </p:sp>
      <p:sp>
        <p:nvSpPr>
          <p:cNvPr id="29702" name="Tijdelijke aanduiding voor voettekst 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nl-NL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t>Integrating the Healthcare Enterprise</a:t>
            </a:r>
          </a:p>
        </p:txBody>
      </p:sp>
      <p:sp>
        <p:nvSpPr>
          <p:cNvPr id="29703" name="Tijdelijke aanduiding voor dianumm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C34230-6E58-415A-AD52-11E4461EBA49}" type="slidenum">
              <a:rPr lang="nl-NL" b="1" smtClean="0">
                <a:solidFill>
                  <a:srgbClr val="E17C35"/>
                </a:solidFill>
                <a:latin typeface="Corbel" pitchFamily="34" charset="0"/>
                <a:cs typeface="Arial" charset="0"/>
              </a:rPr>
              <a:pPr/>
              <a:t>4</a:t>
            </a:fld>
            <a:endParaRPr lang="nl-NL" b="1">
              <a:solidFill>
                <a:srgbClr val="E17C35"/>
              </a:solidFill>
              <a:latin typeface="Corbel" pitchFamily="34" charset="0"/>
              <a:cs typeface="Arial" charset="0"/>
            </a:endParaRPr>
          </a:p>
        </p:txBody>
      </p:sp>
      <p:sp>
        <p:nvSpPr>
          <p:cNvPr id="9" name="Titel 1"/>
          <p:cNvSpPr txBox="1">
            <a:spLocks/>
          </p:cNvSpPr>
          <p:nvPr/>
        </p:nvSpPr>
        <p:spPr bwMode="auto">
          <a:xfrm>
            <a:off x="457201" y="317500"/>
            <a:ext cx="621495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 err="1">
                <a:solidFill>
                  <a:srgbClr val="E17C35"/>
                </a:solidFill>
                <a:latin typeface="Calibri" pitchFamily="34" charset="0"/>
                <a:ea typeface="+mj-ea"/>
                <a:cs typeface="Calibri" pitchFamily="34" charset="0"/>
              </a:rPr>
              <a:t>Ministry</a:t>
            </a:r>
            <a:r>
              <a:rPr lang="nl-NL" sz="2800" dirty="0">
                <a:solidFill>
                  <a:srgbClr val="E17C35"/>
                </a:solidFill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17C35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Economic</a:t>
            </a: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srgbClr val="E17C35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17C35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Affairs</a:t>
            </a: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srgbClr val="E17C35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 </a:t>
            </a: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17C35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remarks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E17C35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2152" y="351693"/>
            <a:ext cx="2195512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1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4550981" y="1728673"/>
            <a:ext cx="4550979" cy="941393"/>
          </a:xfrm>
          <a:noFill/>
        </p:spPr>
        <p:txBody>
          <a:bodyPr>
            <a:normAutofit/>
          </a:bodyPr>
          <a:lstStyle/>
          <a:p>
            <a:r>
              <a:rPr lang="nl-NL" b="1" dirty="0">
                <a:solidFill>
                  <a:srgbClr val="FFFFFF"/>
                </a:solidFill>
                <a:latin typeface="Verdana" pitchFamily="34" charset="0"/>
              </a:rPr>
              <a:t>Open </a:t>
            </a:r>
            <a:r>
              <a:rPr lang="nl-NL" b="1" dirty="0" err="1">
                <a:solidFill>
                  <a:srgbClr val="FFFFFF"/>
                </a:solidFill>
                <a:latin typeface="Verdana" pitchFamily="34" charset="0"/>
              </a:rPr>
              <a:t>standards</a:t>
            </a:r>
            <a:endParaRPr lang="nl-NL" b="1" dirty="0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 bwMode="auto">
          <a:xfrm>
            <a:off x="4596137" y="3713247"/>
            <a:ext cx="4547863" cy="114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</a:rPr>
              <a:t>Lancelot Schellevis</a:t>
            </a:r>
            <a:endParaRPr kumimoji="0" lang="nl-NL" sz="18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nl-NL" sz="1800" baseline="0" dirty="0">
                <a:solidFill>
                  <a:srgbClr val="FFFFFF"/>
                </a:solidFill>
                <a:latin typeface="Verdana" pitchFamily="34" charset="0"/>
              </a:rPr>
              <a:t>Adviseur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nl-NL" sz="1800" baseline="0" dirty="0">
                <a:solidFill>
                  <a:srgbClr val="FFFFFF"/>
                </a:solidFill>
                <a:latin typeface="Verdana" pitchFamily="34" charset="0"/>
              </a:rPr>
              <a:t>Bureau 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</a:rPr>
              <a:t>Forum Standaardisatie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nl-NL" sz="1400" dirty="0">
              <a:solidFill>
                <a:srgbClr val="FFFFFF"/>
              </a:solidFill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nl-NL" sz="1400" dirty="0">
                <a:solidFill>
                  <a:srgbClr val="FFFFFF"/>
                </a:solidFill>
              </a:rPr>
              <a:t>Presentatie VWS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nl-NL" sz="1400" dirty="0">
                <a:solidFill>
                  <a:srgbClr val="FFFFFF"/>
                </a:solidFill>
              </a:rPr>
              <a:t>24 september 2014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42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Standardisation</a:t>
            </a:r>
            <a:r>
              <a:rPr lang="nl-NL" dirty="0"/>
              <a:t> of interfaces is </a:t>
            </a:r>
            <a:r>
              <a:rPr lang="nl-NL" dirty="0" err="1"/>
              <a:t>crucial</a:t>
            </a:r>
            <a:r>
              <a:rPr lang="nl-NL" dirty="0"/>
              <a:t>…</a:t>
            </a:r>
          </a:p>
        </p:txBody>
      </p:sp>
      <p:pic>
        <p:nvPicPr>
          <p:cNvPr id="7" name="Tijdelijke aanduiding voor inhoud 6" descr="connector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17432" y="1798637"/>
            <a:ext cx="6441731" cy="4806056"/>
          </a:xfr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D0F3C-83F7-4C26-9F88-FAC44ECD5767}" type="slidenum">
              <a:rPr lang="nl-NL" smtClean="0"/>
              <a:pPr>
                <a:defRPr/>
              </a:pPr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47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2987824" y="3284984"/>
            <a:ext cx="2736304" cy="504056"/>
          </a:xfrm>
          <a:prstGeom prst="flowChartAlternateProcess">
            <a:avLst/>
          </a:prstGeom>
          <a:solidFill>
            <a:srgbClr val="003366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nl-NL" b="0" dirty="0">
                <a:solidFill>
                  <a:schemeClr val="bg1"/>
                </a:solidFill>
              </a:rPr>
              <a:t>College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College </a:t>
            </a:r>
            <a:r>
              <a:rPr lang="nl-NL" dirty="0" err="1"/>
              <a:t>and</a:t>
            </a:r>
            <a:r>
              <a:rPr lang="nl-NL" dirty="0"/>
              <a:t> Forum </a:t>
            </a:r>
            <a:r>
              <a:rPr lang="nl-NL" dirty="0" err="1"/>
              <a:t>Standaardisation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2D0F3C-83F7-4C26-9F88-FAC44ECD5767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2987824" y="4509120"/>
            <a:ext cx="2736304" cy="504055"/>
          </a:xfrm>
          <a:prstGeom prst="flowChartAlternateProcess">
            <a:avLst/>
          </a:prstGeom>
          <a:solidFill>
            <a:srgbClr val="80808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nl-NL" b="0" dirty="0">
                <a:solidFill>
                  <a:schemeClr val="bg1"/>
                </a:solidFill>
              </a:rPr>
              <a:t>Forum</a:t>
            </a: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2987824" y="5733256"/>
            <a:ext cx="2736304" cy="504056"/>
          </a:xfrm>
          <a:prstGeom prst="flowChartAlternateProcess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nl-NL" b="0" dirty="0"/>
              <a:t>Bureau</a:t>
            </a: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4139952" y="5085185"/>
            <a:ext cx="432048" cy="576064"/>
          </a:xfrm>
          <a:prstGeom prst="upArrow">
            <a:avLst>
              <a:gd name="adj1" fmla="val 50000"/>
              <a:gd name="adj2" fmla="val 25702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nl-NL" sz="1400" b="0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923928" y="5373216"/>
            <a:ext cx="895313" cy="16996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nl-NL" sz="1100" b="0" dirty="0">
                <a:solidFill>
                  <a:schemeClr val="bg1"/>
                </a:solidFill>
              </a:rPr>
              <a:t>ondersteunt</a:t>
            </a:r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 flipV="1">
            <a:off x="5908256" y="2494028"/>
            <a:ext cx="299363" cy="294653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nl-NL"/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4139952" y="3861048"/>
            <a:ext cx="432048" cy="576064"/>
          </a:xfrm>
          <a:prstGeom prst="upArrow">
            <a:avLst>
              <a:gd name="adj1" fmla="val 50000"/>
              <a:gd name="adj2" fmla="val 2703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nl-NL" sz="1400" b="0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995936" y="4149080"/>
            <a:ext cx="631943" cy="144646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nl-NL" sz="1100" b="0" dirty="0">
                <a:solidFill>
                  <a:schemeClr val="bg1"/>
                </a:solidFill>
              </a:rPr>
              <a:t>adviseert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3995936" y="3068960"/>
            <a:ext cx="648072" cy="144016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nl-NL" sz="1100" b="0" dirty="0">
                <a:solidFill>
                  <a:schemeClr val="bg1"/>
                </a:solidFill>
              </a:rPr>
              <a:t>besluit</a:t>
            </a:r>
          </a:p>
        </p:txBody>
      </p:sp>
      <p:sp>
        <p:nvSpPr>
          <p:cNvPr id="27" name="Oval 16"/>
          <p:cNvSpPr>
            <a:spLocks noChangeArrowheads="1"/>
          </p:cNvSpPr>
          <p:nvPr/>
        </p:nvSpPr>
        <p:spPr bwMode="auto">
          <a:xfrm>
            <a:off x="3275856" y="1700808"/>
            <a:ext cx="2322512" cy="868136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nl-NL" dirty="0"/>
              <a:t>Goal promotion of </a:t>
            </a:r>
            <a:br>
              <a:rPr lang="nl-NL" dirty="0"/>
            </a:br>
            <a:r>
              <a:rPr lang="nl-NL" dirty="0" err="1"/>
              <a:t>interoperability</a:t>
            </a:r>
            <a:endParaRPr lang="nl-NL" dirty="0"/>
          </a:p>
        </p:txBody>
      </p:sp>
      <p:sp>
        <p:nvSpPr>
          <p:cNvPr id="30" name="Line 20"/>
          <p:cNvSpPr>
            <a:spLocks noChangeShapeType="1"/>
          </p:cNvSpPr>
          <p:nvPr/>
        </p:nvSpPr>
        <p:spPr bwMode="auto">
          <a:xfrm flipV="1">
            <a:off x="4355976" y="2636912"/>
            <a:ext cx="5895" cy="3938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1CAC95B-355B-4463-8C0B-980AF591E445}"/>
              </a:ext>
            </a:extLst>
          </p:cNvPr>
          <p:cNvSpPr txBox="1"/>
          <p:nvPr/>
        </p:nvSpPr>
        <p:spPr>
          <a:xfrm>
            <a:off x="5646487" y="192735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= Re-</a:t>
            </a:r>
            <a:r>
              <a:rPr lang="nl-NL" dirty="0" err="1"/>
              <a:t>use</a:t>
            </a:r>
            <a:r>
              <a:rPr lang="nl-NL" dirty="0"/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4116459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72966" y="1094470"/>
            <a:ext cx="8229600" cy="1143000"/>
          </a:xfrm>
        </p:spPr>
        <p:txBody>
          <a:bodyPr/>
          <a:lstStyle/>
          <a:p>
            <a:r>
              <a:rPr lang="nl-NL" sz="4000" b="1" dirty="0"/>
              <a:t>Standards in </a:t>
            </a:r>
            <a:r>
              <a:rPr lang="nl-NL" sz="4000" b="1" dirty="0" err="1"/>
              <a:t>healthcare</a:t>
            </a:r>
            <a:br>
              <a:rPr lang="nl-NL" sz="4000" b="1" dirty="0"/>
            </a:br>
            <a:r>
              <a:rPr lang="nl-NL" sz="4000" b="1" i="1" dirty="0"/>
              <a:t>do </a:t>
            </a:r>
            <a:r>
              <a:rPr lang="nl-NL" sz="4000" b="1" i="1" dirty="0" err="1"/>
              <a:t>it</a:t>
            </a:r>
            <a:r>
              <a:rPr lang="nl-NL" sz="4000" b="1" i="1" dirty="0"/>
              <a:t> </a:t>
            </a:r>
            <a:r>
              <a:rPr lang="nl-NL" sz="4000" b="1" i="1" dirty="0" err="1"/>
              <a:t>yourself</a:t>
            </a:r>
            <a:endParaRPr lang="nl-NL" sz="4000" b="1" i="1" dirty="0"/>
          </a:p>
        </p:txBody>
      </p:sp>
      <p:sp>
        <p:nvSpPr>
          <p:cNvPr id="32771" name="Tijdelijke aanduiding voor voettekst 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t>Integrating the Healthcare Enterprise</a:t>
            </a:r>
          </a:p>
        </p:txBody>
      </p:sp>
      <p:sp>
        <p:nvSpPr>
          <p:cNvPr id="32772" name="Tijdelijke aanduiding voor dianumm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C45DBF-7209-4E92-A63B-8C1D913B50E5}" type="slidenum">
              <a:rPr lang="en-US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pPr/>
              <a:t>8</a:t>
            </a:fld>
            <a:endParaRPr lang="en-US" b="1">
              <a:solidFill>
                <a:srgbClr val="E17C35"/>
              </a:solidFill>
              <a:latin typeface="Corbel" pitchFamily="34" charset="0"/>
              <a:cs typeface="Arial" charset="0"/>
            </a:endParaRPr>
          </a:p>
        </p:txBody>
      </p:sp>
      <p:pic>
        <p:nvPicPr>
          <p:cNvPr id="32773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2152" y="351693"/>
            <a:ext cx="2195512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1"/>
          <p:cNvSpPr txBox="1">
            <a:spLocks/>
          </p:cNvSpPr>
          <p:nvPr/>
        </p:nvSpPr>
        <p:spPr bwMode="auto">
          <a:xfrm>
            <a:off x="457201" y="317500"/>
            <a:ext cx="518997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48075E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pic>
        <p:nvPicPr>
          <p:cNvPr id="10" name="Afbeelding 9" descr="Gamma 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064" y="4564117"/>
            <a:ext cx="2317111" cy="1150883"/>
          </a:xfrm>
          <a:prstGeom prst="rect">
            <a:avLst/>
          </a:prstGeom>
        </p:spPr>
      </p:pic>
      <p:pic>
        <p:nvPicPr>
          <p:cNvPr id="11" name="Afbeelding 10" descr="Karwe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2595745"/>
            <a:ext cx="1994099" cy="1650744"/>
          </a:xfrm>
          <a:prstGeom prst="rect">
            <a:avLst/>
          </a:prstGeom>
        </p:spPr>
      </p:pic>
      <p:pic>
        <p:nvPicPr>
          <p:cNvPr id="12" name="Afbeelding 11" descr="Praxi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727" y="2983870"/>
            <a:ext cx="2542073" cy="12626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72966" y="1094470"/>
            <a:ext cx="8229600" cy="1143000"/>
          </a:xfrm>
        </p:spPr>
        <p:txBody>
          <a:bodyPr/>
          <a:lstStyle/>
          <a:p>
            <a:r>
              <a:rPr lang="nl-NL" sz="4000" b="1" dirty="0"/>
              <a:t>IHE </a:t>
            </a:r>
            <a:r>
              <a:rPr lang="nl-NL" sz="4000" b="1" dirty="0" err="1"/>
              <a:t>role</a:t>
            </a:r>
            <a:r>
              <a:rPr lang="nl-NL" sz="4000" b="1" dirty="0"/>
              <a:t> Standards in </a:t>
            </a:r>
            <a:r>
              <a:rPr lang="nl-NL" sz="4000" b="1" dirty="0" err="1"/>
              <a:t>healthcare</a:t>
            </a:r>
            <a:br>
              <a:rPr lang="nl-NL" sz="4000" b="1" dirty="0"/>
            </a:br>
            <a:r>
              <a:rPr lang="nl-NL" sz="4000" b="1" i="1" dirty="0"/>
              <a:t>do </a:t>
            </a:r>
            <a:r>
              <a:rPr lang="nl-NL" sz="4000" b="1" i="1" dirty="0" err="1"/>
              <a:t>it</a:t>
            </a:r>
            <a:r>
              <a:rPr lang="nl-NL" sz="4000" b="1" i="1" dirty="0"/>
              <a:t>  </a:t>
            </a:r>
            <a:r>
              <a:rPr lang="nl-NL" sz="4000" b="1" i="1" dirty="0" err="1"/>
              <a:t>together</a:t>
            </a:r>
            <a:endParaRPr lang="nl-NL" sz="4000" b="1" i="1" dirty="0"/>
          </a:p>
        </p:txBody>
      </p:sp>
      <p:sp>
        <p:nvSpPr>
          <p:cNvPr id="32771" name="Tijdelijke aanduiding voor voettekst 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b="1" dirty="0">
                <a:solidFill>
                  <a:srgbClr val="E17C35"/>
                </a:solidFill>
                <a:latin typeface="Corbel" pitchFamily="34" charset="0"/>
                <a:cs typeface="Arial" charset="0"/>
              </a:rPr>
              <a:t>Integrating the Healthcare Enterprise</a:t>
            </a:r>
          </a:p>
        </p:txBody>
      </p:sp>
      <p:sp>
        <p:nvSpPr>
          <p:cNvPr id="32772" name="Tijdelijke aanduiding voor dianumm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C45DBF-7209-4E92-A63B-8C1D913B50E5}" type="slidenum">
              <a:rPr lang="en-US" b="1">
                <a:solidFill>
                  <a:srgbClr val="E17C35"/>
                </a:solidFill>
                <a:latin typeface="Corbel" pitchFamily="34" charset="0"/>
                <a:cs typeface="Arial" charset="0"/>
              </a:rPr>
              <a:pPr/>
              <a:t>9</a:t>
            </a:fld>
            <a:endParaRPr lang="en-US" b="1" dirty="0">
              <a:solidFill>
                <a:srgbClr val="E17C35"/>
              </a:solidFill>
              <a:latin typeface="Corbel" pitchFamily="34" charset="0"/>
              <a:cs typeface="Arial" charset="0"/>
            </a:endParaRPr>
          </a:p>
        </p:txBody>
      </p:sp>
      <p:pic>
        <p:nvPicPr>
          <p:cNvPr id="32773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2152" y="351693"/>
            <a:ext cx="2195512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el 1"/>
          <p:cNvSpPr txBox="1">
            <a:spLocks/>
          </p:cNvSpPr>
          <p:nvPr/>
        </p:nvSpPr>
        <p:spPr bwMode="auto">
          <a:xfrm>
            <a:off x="457201" y="317500"/>
            <a:ext cx="518997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srgbClr val="48075E"/>
              </a:solidFill>
              <a:effectLst/>
              <a:uLnTx/>
              <a:uFillTx/>
              <a:latin typeface="Calibri" pitchFamily="34" charset="0"/>
              <a:ea typeface="+mj-ea"/>
              <a:cs typeface="Calibri" pitchFamily="34" charset="0"/>
            </a:endParaRPr>
          </a:p>
        </p:txBody>
      </p:sp>
      <p:pic>
        <p:nvPicPr>
          <p:cNvPr id="13" name="Afbeelding 12" descr="Ike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39" y="2924504"/>
            <a:ext cx="2577661" cy="2577661"/>
          </a:xfrm>
          <a:prstGeom prst="rect">
            <a:avLst/>
          </a:prstGeom>
        </p:spPr>
      </p:pic>
      <p:pic>
        <p:nvPicPr>
          <p:cNvPr id="1026" name="Picture 2" descr="C:\Users\ttjee\Documents\E-Storage\IHE\Events\Jaarbeurs_Zorg&amp;ICT\bgb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1029" y="2924504"/>
            <a:ext cx="3941537" cy="2587735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7DC1CA3-0C7A-498F-A4BD-24F0FD596EA9}"/>
              </a:ext>
            </a:extLst>
          </p:cNvPr>
          <p:cNvSpPr txBox="1"/>
          <p:nvPr/>
        </p:nvSpPr>
        <p:spPr>
          <a:xfrm>
            <a:off x="3817362" y="5776230"/>
            <a:ext cx="7704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tx1">
                    <a:alpha val="96000"/>
                  </a:schemeClr>
                </a:solidFill>
                <a:hlinkClick r:id="rId5"/>
              </a:rPr>
              <a:t>Video</a:t>
            </a:r>
            <a:endParaRPr lang="nl-NL" dirty="0">
              <a:solidFill>
                <a:schemeClr val="tx1">
                  <a:alpha val="96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angepast 1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7030A0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9320</TotalTime>
  <Words>846</Words>
  <Application>Microsoft Office PowerPoint</Application>
  <PresentationFormat>Diavoorstelling (4:3)</PresentationFormat>
  <Paragraphs>244</Paragraphs>
  <Slides>24</Slides>
  <Notes>8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Corbel</vt:lpstr>
      <vt:lpstr>Verdana</vt:lpstr>
      <vt:lpstr>Wingdings</vt:lpstr>
      <vt:lpstr>Office Theme</vt:lpstr>
      <vt:lpstr>Aangepast ontwerp</vt:lpstr>
      <vt:lpstr>Acrobat Document</vt:lpstr>
      <vt:lpstr>PowerPoint-presentatie</vt:lpstr>
      <vt:lpstr>INTRODUCTION</vt:lpstr>
      <vt:lpstr>PowerPoint-presentatie</vt:lpstr>
      <vt:lpstr>PowerPoint-presentatie</vt:lpstr>
      <vt:lpstr>Open standards</vt:lpstr>
      <vt:lpstr>Standardisation of interfaces is crucial…</vt:lpstr>
      <vt:lpstr>College and Forum Standaardisation</vt:lpstr>
      <vt:lpstr>Standards in healthcare do it yourself</vt:lpstr>
      <vt:lpstr>IHE role Standards in healthcare do it  together</vt:lpstr>
      <vt:lpstr>PowerPoint-presentatie</vt:lpstr>
      <vt:lpstr>PowerPoint-presentatie</vt:lpstr>
      <vt:lpstr>PowerPoint-presentatie</vt:lpstr>
      <vt:lpstr>PowerPoint-presentatie</vt:lpstr>
      <vt:lpstr>PowerPoint-presentatie</vt:lpstr>
      <vt:lpstr>Paralel event next to CAT 2018</vt:lpstr>
      <vt:lpstr>PowerPoint-presentatie</vt:lpstr>
      <vt:lpstr>IHE Summit 2016  Amsterdam</vt:lpstr>
      <vt:lpstr>Magazine focus on management</vt:lpstr>
      <vt:lpstr>PowerPoint-presentatie</vt:lpstr>
      <vt:lpstr>Magazine for health professionals</vt:lpstr>
      <vt:lpstr>PowerPoint-presentatie</vt:lpstr>
      <vt:lpstr>PowerPoint-presentatie</vt:lpstr>
      <vt:lpstr>The future ain’t what it used to be!</vt:lpstr>
      <vt:lpstr>Voor integratie en interoperabiliteit, doe mee met:</vt:lpstr>
    </vt:vector>
  </TitlesOfParts>
  <Company>RSNA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Tie Tjee</cp:lastModifiedBy>
  <cp:revision>376</cp:revision>
  <cp:lastPrinted>2016-11-01T15:46:25Z</cp:lastPrinted>
  <dcterms:created xsi:type="dcterms:W3CDTF">2011-05-17T16:43:13Z</dcterms:created>
  <dcterms:modified xsi:type="dcterms:W3CDTF">2018-01-19T06:59:01Z</dcterms:modified>
</cp:coreProperties>
</file>